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51" r:id="rId3"/>
    <p:sldId id="257" r:id="rId4"/>
    <p:sldId id="585" r:id="rId5"/>
    <p:sldId id="703" r:id="rId6"/>
    <p:sldId id="586" r:id="rId7"/>
    <p:sldId id="587" r:id="rId8"/>
    <p:sldId id="258" r:id="rId9"/>
    <p:sldId id="259" r:id="rId10"/>
    <p:sldId id="588" r:id="rId11"/>
    <p:sldId id="589" r:id="rId12"/>
    <p:sldId id="260" r:id="rId13"/>
    <p:sldId id="590" r:id="rId14"/>
    <p:sldId id="591" r:id="rId15"/>
    <p:sldId id="266" r:id="rId16"/>
    <p:sldId id="592" r:id="rId17"/>
    <p:sldId id="265" r:id="rId18"/>
    <p:sldId id="454" r:id="rId19"/>
    <p:sldId id="267" r:id="rId20"/>
    <p:sldId id="447" r:id="rId21"/>
    <p:sldId id="446" r:id="rId22"/>
    <p:sldId id="448" r:id="rId23"/>
    <p:sldId id="584" r:id="rId24"/>
    <p:sldId id="593" r:id="rId25"/>
    <p:sldId id="594" r:id="rId26"/>
    <p:sldId id="596" r:id="rId27"/>
    <p:sldId id="597" r:id="rId28"/>
    <p:sldId id="598" r:id="rId29"/>
    <p:sldId id="599" r:id="rId30"/>
    <p:sldId id="707" r:id="rId31"/>
    <p:sldId id="600" r:id="rId32"/>
    <p:sldId id="601" r:id="rId33"/>
    <p:sldId id="602" r:id="rId34"/>
    <p:sldId id="603" r:id="rId35"/>
    <p:sldId id="312" r:id="rId36"/>
    <p:sldId id="269" r:id="rId37"/>
    <p:sldId id="313" r:id="rId38"/>
    <p:sldId id="270" r:id="rId39"/>
    <p:sldId id="276" r:id="rId40"/>
    <p:sldId id="277" r:id="rId41"/>
    <p:sldId id="278" r:id="rId42"/>
    <p:sldId id="279" r:id="rId43"/>
    <p:sldId id="321" r:id="rId44"/>
    <p:sldId id="287" r:id="rId45"/>
    <p:sldId id="286" r:id="rId46"/>
    <p:sldId id="284" r:id="rId47"/>
    <p:sldId id="285" r:id="rId48"/>
    <p:sldId id="303" r:id="rId49"/>
    <p:sldId id="355" r:id="rId50"/>
    <p:sldId id="367" r:id="rId51"/>
    <p:sldId id="416" r:id="rId52"/>
    <p:sldId id="334" r:id="rId53"/>
    <p:sldId id="337" r:id="rId54"/>
    <p:sldId id="704" r:id="rId55"/>
    <p:sldId id="705" r:id="rId56"/>
    <p:sldId id="409" r:id="rId57"/>
    <p:sldId id="410" r:id="rId58"/>
    <p:sldId id="706" r:id="rId59"/>
    <p:sldId id="411" r:id="rId60"/>
    <p:sldId id="604" r:id="rId61"/>
    <p:sldId id="605" r:id="rId62"/>
    <p:sldId id="708" r:id="rId63"/>
    <p:sldId id="606" r:id="rId64"/>
    <p:sldId id="607" r:id="rId65"/>
    <p:sldId id="709" r:id="rId66"/>
    <p:sldId id="608" r:id="rId67"/>
    <p:sldId id="609" r:id="rId68"/>
    <p:sldId id="610" r:id="rId69"/>
    <p:sldId id="611" r:id="rId70"/>
    <p:sldId id="612" r:id="rId71"/>
    <p:sldId id="613" r:id="rId72"/>
    <p:sldId id="294" r:id="rId73"/>
    <p:sldId id="315" r:id="rId74"/>
    <p:sldId id="317" r:id="rId75"/>
    <p:sldId id="614" r:id="rId76"/>
    <p:sldId id="615" r:id="rId77"/>
    <p:sldId id="453" r:id="rId78"/>
    <p:sldId id="455" r:id="rId79"/>
    <p:sldId id="456" r:id="rId80"/>
    <p:sldId id="457" r:id="rId81"/>
    <p:sldId id="465" r:id="rId82"/>
    <p:sldId id="466" r:id="rId83"/>
    <p:sldId id="468" r:id="rId84"/>
    <p:sldId id="467" r:id="rId85"/>
    <p:sldId id="469" r:id="rId86"/>
    <p:sldId id="470" r:id="rId87"/>
    <p:sldId id="471" r:id="rId88"/>
    <p:sldId id="472" r:id="rId89"/>
    <p:sldId id="473" r:id="rId90"/>
    <p:sldId id="474" r:id="rId91"/>
    <p:sldId id="475" r:id="rId92"/>
    <p:sldId id="476" r:id="rId93"/>
    <p:sldId id="477" r:id="rId94"/>
    <p:sldId id="710" r:id="rId95"/>
    <p:sldId id="478" r:id="rId96"/>
    <p:sldId id="711" r:id="rId97"/>
    <p:sldId id="712" r:id="rId98"/>
    <p:sldId id="482" r:id="rId99"/>
    <p:sldId id="479" r:id="rId100"/>
    <p:sldId id="480" r:id="rId101"/>
    <p:sldId id="481" r:id="rId102"/>
    <p:sldId id="483" r:id="rId103"/>
    <p:sldId id="484" r:id="rId104"/>
    <p:sldId id="485" r:id="rId105"/>
    <p:sldId id="486" r:id="rId106"/>
    <p:sldId id="487" r:id="rId107"/>
    <p:sldId id="488" r:id="rId108"/>
    <p:sldId id="489" r:id="rId109"/>
    <p:sldId id="490" r:id="rId110"/>
    <p:sldId id="491" r:id="rId111"/>
    <p:sldId id="492" r:id="rId112"/>
    <p:sldId id="493" r:id="rId113"/>
    <p:sldId id="494" r:id="rId114"/>
    <p:sldId id="501" r:id="rId115"/>
    <p:sldId id="616" r:id="rId116"/>
    <p:sldId id="617" r:id="rId117"/>
    <p:sldId id="625" r:id="rId118"/>
    <p:sldId id="618" r:id="rId119"/>
    <p:sldId id="619" r:id="rId120"/>
    <p:sldId id="620" r:id="rId121"/>
    <p:sldId id="621" r:id="rId122"/>
    <p:sldId id="622" r:id="rId123"/>
    <p:sldId id="623" r:id="rId124"/>
    <p:sldId id="624" r:id="rId125"/>
    <p:sldId id="626" r:id="rId126"/>
    <p:sldId id="627" r:id="rId127"/>
    <p:sldId id="628" r:id="rId128"/>
    <p:sldId id="629" r:id="rId129"/>
    <p:sldId id="630" r:id="rId130"/>
    <p:sldId id="631" r:id="rId131"/>
    <p:sldId id="632" r:id="rId132"/>
    <p:sldId id="633" r:id="rId133"/>
    <p:sldId id="634" r:id="rId134"/>
    <p:sldId id="635" r:id="rId135"/>
    <p:sldId id="639" r:id="rId136"/>
    <p:sldId id="636" r:id="rId137"/>
    <p:sldId id="638" r:id="rId138"/>
    <p:sldId id="713" r:id="rId139"/>
    <p:sldId id="640" r:id="rId140"/>
    <p:sldId id="645" r:id="rId141"/>
    <p:sldId id="646" r:id="rId142"/>
    <p:sldId id="714" r:id="rId143"/>
    <p:sldId id="644" r:id="rId144"/>
    <p:sldId id="641" r:id="rId145"/>
    <p:sldId id="643" r:id="rId146"/>
    <p:sldId id="647" r:id="rId147"/>
    <p:sldId id="648" r:id="rId148"/>
    <p:sldId id="649" r:id="rId149"/>
    <p:sldId id="650" r:id="rId150"/>
    <p:sldId id="651" r:id="rId151"/>
    <p:sldId id="652" r:id="rId152"/>
    <p:sldId id="653" r:id="rId153"/>
    <p:sldId id="654" r:id="rId154"/>
    <p:sldId id="715" r:id="rId155"/>
    <p:sldId id="716" r:id="rId156"/>
    <p:sldId id="655" r:id="rId157"/>
    <p:sldId id="656" r:id="rId158"/>
    <p:sldId id="642" r:id="rId159"/>
    <p:sldId id="657" r:id="rId160"/>
    <p:sldId id="722" r:id="rId161"/>
    <p:sldId id="573" r:id="rId162"/>
    <p:sldId id="574" r:id="rId163"/>
    <p:sldId id="660" r:id="rId164"/>
    <p:sldId id="385" r:id="rId165"/>
    <p:sldId id="386" r:id="rId166"/>
    <p:sldId id="387" r:id="rId167"/>
    <p:sldId id="390" r:id="rId168"/>
    <p:sldId id="721" r:id="rId169"/>
    <p:sldId id="661" r:id="rId170"/>
    <p:sldId id="667" r:id="rId171"/>
    <p:sldId id="668" r:id="rId172"/>
    <p:sldId id="669" r:id="rId173"/>
    <p:sldId id="719" r:id="rId174"/>
    <p:sldId id="717" r:id="rId175"/>
    <p:sldId id="663" r:id="rId176"/>
    <p:sldId id="662" r:id="rId177"/>
    <p:sldId id="664" r:id="rId178"/>
    <p:sldId id="665" r:id="rId179"/>
    <p:sldId id="666" r:id="rId180"/>
    <p:sldId id="718" r:id="rId181"/>
    <p:sldId id="720" r:id="rId182"/>
    <p:sldId id="417" r:id="rId183"/>
    <p:sldId id="418" r:id="rId184"/>
    <p:sldId id="723" r:id="rId185"/>
    <p:sldId id="419" r:id="rId186"/>
    <p:sldId id="421" r:id="rId187"/>
    <p:sldId id="420" r:id="rId188"/>
    <p:sldId id="422" r:id="rId189"/>
    <p:sldId id="424" r:id="rId190"/>
    <p:sldId id="430" r:id="rId191"/>
    <p:sldId id="431" r:id="rId192"/>
    <p:sldId id="432" r:id="rId193"/>
    <p:sldId id="658" r:id="rId194"/>
    <p:sldId id="659" r:id="rId195"/>
    <p:sldId id="670" r:id="rId196"/>
    <p:sldId id="671" r:id="rId197"/>
    <p:sldId id="672" r:id="rId198"/>
    <p:sldId id="673" r:id="rId199"/>
    <p:sldId id="674" r:id="rId200"/>
    <p:sldId id="675" r:id="rId201"/>
    <p:sldId id="676" r:id="rId202"/>
    <p:sldId id="677" r:id="rId203"/>
    <p:sldId id="678" r:id="rId204"/>
    <p:sldId id="679" r:id="rId205"/>
    <p:sldId id="680" r:id="rId206"/>
    <p:sldId id="681" r:id="rId207"/>
    <p:sldId id="682" r:id="rId208"/>
    <p:sldId id="683" r:id="rId209"/>
    <p:sldId id="684" r:id="rId210"/>
    <p:sldId id="685" r:id="rId211"/>
    <p:sldId id="686" r:id="rId212"/>
    <p:sldId id="687" r:id="rId213"/>
    <p:sldId id="688" r:id="rId214"/>
    <p:sldId id="689" r:id="rId215"/>
    <p:sldId id="690" r:id="rId216"/>
    <p:sldId id="691" r:id="rId217"/>
    <p:sldId id="692" r:id="rId218"/>
    <p:sldId id="694" r:id="rId219"/>
    <p:sldId id="693" r:id="rId220"/>
    <p:sldId id="695" r:id="rId221"/>
    <p:sldId id="696" r:id="rId222"/>
    <p:sldId id="697" r:id="rId223"/>
    <p:sldId id="698" r:id="rId224"/>
    <p:sldId id="699" r:id="rId225"/>
    <p:sldId id="700" r:id="rId226"/>
    <p:sldId id="701" r:id="rId227"/>
    <p:sldId id="702" r:id="rId2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varScale="1">
      <p:scale>
        <a:sx n="100" d="100"/>
        <a:sy n="100" d="100"/>
      </p:scale>
      <p:origin x="0" y="-7674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73FE-D02D-B01F-7FC7-99DCE659D3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9EC09AA-35D9-7E25-905A-4C0E42CC6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3D6EC47-3298-F7AC-0189-DF8D1CDB90DD}"/>
              </a:ext>
            </a:extLst>
          </p:cNvPr>
          <p:cNvSpPr>
            <a:spLocks noGrp="1"/>
          </p:cNvSpPr>
          <p:nvPr>
            <p:ph type="dt" sz="half" idx="10"/>
          </p:nvPr>
        </p:nvSpPr>
        <p:spPr/>
        <p:txBody>
          <a:bodyPr/>
          <a:lstStyle/>
          <a:p>
            <a:fld id="{AB510101-FBCE-4269-BB4F-A6DCA7E11770}" type="datetimeFigureOut">
              <a:rPr lang="en-IN" smtClean="0"/>
              <a:t>23-01-2023</a:t>
            </a:fld>
            <a:endParaRPr lang="en-IN"/>
          </a:p>
        </p:txBody>
      </p:sp>
      <p:sp>
        <p:nvSpPr>
          <p:cNvPr id="5" name="Footer Placeholder 4">
            <a:extLst>
              <a:ext uri="{FF2B5EF4-FFF2-40B4-BE49-F238E27FC236}">
                <a16:creationId xmlns:a16="http://schemas.microsoft.com/office/drawing/2014/main" id="{07B4B6C5-37D6-086D-98CB-B53E16581A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2C2C34-1EB7-9F04-D403-922AB8C8157C}"/>
              </a:ext>
            </a:extLst>
          </p:cNvPr>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3943461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281D5-D270-B077-F911-6440B11B04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4B4F95-CD66-B055-B8B4-A6ACF51301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9D88A1-B8D5-6D1E-463E-1BBCB4474C48}"/>
              </a:ext>
            </a:extLst>
          </p:cNvPr>
          <p:cNvSpPr>
            <a:spLocks noGrp="1"/>
          </p:cNvSpPr>
          <p:nvPr>
            <p:ph type="dt" sz="half" idx="10"/>
          </p:nvPr>
        </p:nvSpPr>
        <p:spPr/>
        <p:txBody>
          <a:bodyPr/>
          <a:lstStyle/>
          <a:p>
            <a:fld id="{AB510101-FBCE-4269-BB4F-A6DCA7E11770}" type="datetimeFigureOut">
              <a:rPr lang="en-IN" smtClean="0"/>
              <a:t>23-01-2023</a:t>
            </a:fld>
            <a:endParaRPr lang="en-IN"/>
          </a:p>
        </p:txBody>
      </p:sp>
      <p:sp>
        <p:nvSpPr>
          <p:cNvPr id="5" name="Footer Placeholder 4">
            <a:extLst>
              <a:ext uri="{FF2B5EF4-FFF2-40B4-BE49-F238E27FC236}">
                <a16:creationId xmlns:a16="http://schemas.microsoft.com/office/drawing/2014/main" id="{CFA70325-55E5-C7C7-D315-71601220B3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3F7A59-0BB7-8F2B-DBA3-D2F74D29A12E}"/>
              </a:ext>
            </a:extLst>
          </p:cNvPr>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3372685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870F3-B9B2-C09C-3B73-5864D36F6E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BE65AB-3AFB-2ACE-9A5A-089D95C2D2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F7BB94-BEF8-FE94-F14F-05BA0EBEDB98}"/>
              </a:ext>
            </a:extLst>
          </p:cNvPr>
          <p:cNvSpPr>
            <a:spLocks noGrp="1"/>
          </p:cNvSpPr>
          <p:nvPr>
            <p:ph type="dt" sz="half" idx="10"/>
          </p:nvPr>
        </p:nvSpPr>
        <p:spPr/>
        <p:txBody>
          <a:bodyPr/>
          <a:lstStyle/>
          <a:p>
            <a:fld id="{AB510101-FBCE-4269-BB4F-A6DCA7E11770}" type="datetimeFigureOut">
              <a:rPr lang="en-IN" smtClean="0"/>
              <a:t>23-01-2023</a:t>
            </a:fld>
            <a:endParaRPr lang="en-IN"/>
          </a:p>
        </p:txBody>
      </p:sp>
      <p:sp>
        <p:nvSpPr>
          <p:cNvPr id="5" name="Footer Placeholder 4">
            <a:extLst>
              <a:ext uri="{FF2B5EF4-FFF2-40B4-BE49-F238E27FC236}">
                <a16:creationId xmlns:a16="http://schemas.microsoft.com/office/drawing/2014/main" id="{D1F02613-3FDF-35FE-4F15-0BAF66AD76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ED36B1-8A01-39B9-19B6-243D6CEC1E52}"/>
              </a:ext>
            </a:extLst>
          </p:cNvPr>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1585794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39673-4FA2-004E-88C0-741BD890B3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501F3B-A044-D511-7BA1-E0FC83CD0B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511AC-8ECC-8DB2-1D04-D6FB214F2534}"/>
              </a:ext>
            </a:extLst>
          </p:cNvPr>
          <p:cNvSpPr>
            <a:spLocks noGrp="1"/>
          </p:cNvSpPr>
          <p:nvPr>
            <p:ph type="dt" sz="half" idx="10"/>
          </p:nvPr>
        </p:nvSpPr>
        <p:spPr/>
        <p:txBody>
          <a:bodyPr/>
          <a:lstStyle/>
          <a:p>
            <a:fld id="{AB510101-FBCE-4269-BB4F-A6DCA7E11770}" type="datetimeFigureOut">
              <a:rPr lang="en-IN" smtClean="0"/>
              <a:t>23-01-2023</a:t>
            </a:fld>
            <a:endParaRPr lang="en-IN"/>
          </a:p>
        </p:txBody>
      </p:sp>
      <p:sp>
        <p:nvSpPr>
          <p:cNvPr id="5" name="Footer Placeholder 4">
            <a:extLst>
              <a:ext uri="{FF2B5EF4-FFF2-40B4-BE49-F238E27FC236}">
                <a16:creationId xmlns:a16="http://schemas.microsoft.com/office/drawing/2014/main" id="{59384EF0-3BCC-3ED3-A76F-A8747A1BAD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F57882-C85A-9166-B5C3-E0FA4ACCA5FB}"/>
              </a:ext>
            </a:extLst>
          </p:cNvPr>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3672048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D2442-0D1A-B914-7DEC-B3BB652D98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3BB9777-D349-3413-B0AE-FE34700118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F94B7A-D34F-FCFB-4751-078F359266E2}"/>
              </a:ext>
            </a:extLst>
          </p:cNvPr>
          <p:cNvSpPr>
            <a:spLocks noGrp="1"/>
          </p:cNvSpPr>
          <p:nvPr>
            <p:ph type="dt" sz="half" idx="10"/>
          </p:nvPr>
        </p:nvSpPr>
        <p:spPr/>
        <p:txBody>
          <a:bodyPr/>
          <a:lstStyle/>
          <a:p>
            <a:fld id="{AB510101-FBCE-4269-BB4F-A6DCA7E11770}" type="datetimeFigureOut">
              <a:rPr lang="en-IN" smtClean="0"/>
              <a:t>23-01-2023</a:t>
            </a:fld>
            <a:endParaRPr lang="en-IN"/>
          </a:p>
        </p:txBody>
      </p:sp>
      <p:sp>
        <p:nvSpPr>
          <p:cNvPr id="5" name="Footer Placeholder 4">
            <a:extLst>
              <a:ext uri="{FF2B5EF4-FFF2-40B4-BE49-F238E27FC236}">
                <a16:creationId xmlns:a16="http://schemas.microsoft.com/office/drawing/2014/main" id="{FC7E5A0C-705D-CF84-7D14-772686B55D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2443F9-DB55-68CC-B236-1C943DBA370B}"/>
              </a:ext>
            </a:extLst>
          </p:cNvPr>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31334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5EBE4-8FB3-E667-9B08-41E405E74E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D15DC6-5F8E-F623-A55C-AC189ACE1B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79654A-383C-5B26-94C9-00D3BC3975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DB2058-EA15-74C0-0526-26A72750EFB2}"/>
              </a:ext>
            </a:extLst>
          </p:cNvPr>
          <p:cNvSpPr>
            <a:spLocks noGrp="1"/>
          </p:cNvSpPr>
          <p:nvPr>
            <p:ph type="dt" sz="half" idx="10"/>
          </p:nvPr>
        </p:nvSpPr>
        <p:spPr/>
        <p:txBody>
          <a:bodyPr/>
          <a:lstStyle/>
          <a:p>
            <a:fld id="{AB510101-FBCE-4269-BB4F-A6DCA7E11770}" type="datetimeFigureOut">
              <a:rPr lang="en-IN" smtClean="0"/>
              <a:t>23-01-2023</a:t>
            </a:fld>
            <a:endParaRPr lang="en-IN"/>
          </a:p>
        </p:txBody>
      </p:sp>
      <p:sp>
        <p:nvSpPr>
          <p:cNvPr id="6" name="Footer Placeholder 5">
            <a:extLst>
              <a:ext uri="{FF2B5EF4-FFF2-40B4-BE49-F238E27FC236}">
                <a16:creationId xmlns:a16="http://schemas.microsoft.com/office/drawing/2014/main" id="{9F14D621-39C2-EA5F-D8F7-ED405DEE14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5BC5C2-67BD-D4A8-4AAE-C6B45CE719C0}"/>
              </a:ext>
            </a:extLst>
          </p:cNvPr>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3342860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404AB-343D-19CB-8665-C754B756A24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E86FF8-F3C7-330D-E6CA-F11C7324DA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3917F6-21B0-8A47-6D74-3049AE9EB2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84365FF-C5B0-BFA1-6933-9E29EB6B1E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B373DA-8638-3B2E-1475-3028D522A8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CC780E7-0960-6976-45DC-7146FE661958}"/>
              </a:ext>
            </a:extLst>
          </p:cNvPr>
          <p:cNvSpPr>
            <a:spLocks noGrp="1"/>
          </p:cNvSpPr>
          <p:nvPr>
            <p:ph type="dt" sz="half" idx="10"/>
          </p:nvPr>
        </p:nvSpPr>
        <p:spPr/>
        <p:txBody>
          <a:bodyPr/>
          <a:lstStyle/>
          <a:p>
            <a:fld id="{AB510101-FBCE-4269-BB4F-A6DCA7E11770}" type="datetimeFigureOut">
              <a:rPr lang="en-IN" smtClean="0"/>
              <a:t>23-01-2023</a:t>
            </a:fld>
            <a:endParaRPr lang="en-IN"/>
          </a:p>
        </p:txBody>
      </p:sp>
      <p:sp>
        <p:nvSpPr>
          <p:cNvPr id="8" name="Footer Placeholder 7">
            <a:extLst>
              <a:ext uri="{FF2B5EF4-FFF2-40B4-BE49-F238E27FC236}">
                <a16:creationId xmlns:a16="http://schemas.microsoft.com/office/drawing/2014/main" id="{EE3D8F4E-189B-AF51-64F8-8F7FDACE5B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85C41B2-9050-9956-F9C4-07CCC467E40F}"/>
              </a:ext>
            </a:extLst>
          </p:cNvPr>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2299391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2645-879C-7E88-4359-91FE36D4A8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BD3ACA-44D9-E00F-7C1E-787FB14FAEA2}"/>
              </a:ext>
            </a:extLst>
          </p:cNvPr>
          <p:cNvSpPr>
            <a:spLocks noGrp="1"/>
          </p:cNvSpPr>
          <p:nvPr>
            <p:ph type="dt" sz="half" idx="10"/>
          </p:nvPr>
        </p:nvSpPr>
        <p:spPr/>
        <p:txBody>
          <a:bodyPr/>
          <a:lstStyle/>
          <a:p>
            <a:fld id="{AB510101-FBCE-4269-BB4F-A6DCA7E11770}" type="datetimeFigureOut">
              <a:rPr lang="en-IN" smtClean="0"/>
              <a:t>23-01-2023</a:t>
            </a:fld>
            <a:endParaRPr lang="en-IN"/>
          </a:p>
        </p:txBody>
      </p:sp>
      <p:sp>
        <p:nvSpPr>
          <p:cNvPr id="4" name="Footer Placeholder 3">
            <a:extLst>
              <a:ext uri="{FF2B5EF4-FFF2-40B4-BE49-F238E27FC236}">
                <a16:creationId xmlns:a16="http://schemas.microsoft.com/office/drawing/2014/main" id="{1E9246CE-0164-C6F5-AB3C-56888711AB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2F8063F-BC97-07A1-0D10-B257786F4A2E}"/>
              </a:ext>
            </a:extLst>
          </p:cNvPr>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1202023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F7C6B-2034-BD51-C1AC-684130BCC981}"/>
              </a:ext>
            </a:extLst>
          </p:cNvPr>
          <p:cNvSpPr>
            <a:spLocks noGrp="1"/>
          </p:cNvSpPr>
          <p:nvPr>
            <p:ph type="dt" sz="half" idx="10"/>
          </p:nvPr>
        </p:nvSpPr>
        <p:spPr/>
        <p:txBody>
          <a:bodyPr/>
          <a:lstStyle/>
          <a:p>
            <a:fld id="{AB510101-FBCE-4269-BB4F-A6DCA7E11770}" type="datetimeFigureOut">
              <a:rPr lang="en-IN" smtClean="0"/>
              <a:t>23-01-2023</a:t>
            </a:fld>
            <a:endParaRPr lang="en-IN"/>
          </a:p>
        </p:txBody>
      </p:sp>
      <p:sp>
        <p:nvSpPr>
          <p:cNvPr id="3" name="Footer Placeholder 2">
            <a:extLst>
              <a:ext uri="{FF2B5EF4-FFF2-40B4-BE49-F238E27FC236}">
                <a16:creationId xmlns:a16="http://schemas.microsoft.com/office/drawing/2014/main" id="{7AE61DAB-5138-8A32-156C-DE0977CE83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46DCBF6-68A8-24A1-79CA-EF5B4700E236}"/>
              </a:ext>
            </a:extLst>
          </p:cNvPr>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176024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97067-B50F-B418-D466-7A1CABFDFF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CAD224-B7E3-0564-D52D-B60C7C9DDC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4D4876-D246-5233-3497-241CBE67B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75CC4C-80D2-C322-417A-C9801610E987}"/>
              </a:ext>
            </a:extLst>
          </p:cNvPr>
          <p:cNvSpPr>
            <a:spLocks noGrp="1"/>
          </p:cNvSpPr>
          <p:nvPr>
            <p:ph type="dt" sz="half" idx="10"/>
          </p:nvPr>
        </p:nvSpPr>
        <p:spPr/>
        <p:txBody>
          <a:bodyPr/>
          <a:lstStyle/>
          <a:p>
            <a:fld id="{AB510101-FBCE-4269-BB4F-A6DCA7E11770}" type="datetimeFigureOut">
              <a:rPr lang="en-IN" smtClean="0"/>
              <a:t>23-01-2023</a:t>
            </a:fld>
            <a:endParaRPr lang="en-IN"/>
          </a:p>
        </p:txBody>
      </p:sp>
      <p:sp>
        <p:nvSpPr>
          <p:cNvPr id="6" name="Footer Placeholder 5">
            <a:extLst>
              <a:ext uri="{FF2B5EF4-FFF2-40B4-BE49-F238E27FC236}">
                <a16:creationId xmlns:a16="http://schemas.microsoft.com/office/drawing/2014/main" id="{15584DC1-AD49-CE63-64C1-A5C8DFBE57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879F29-0499-68B1-1D83-ECDE8C08B59B}"/>
              </a:ext>
            </a:extLst>
          </p:cNvPr>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2914639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0F48-85F6-772C-B954-9C802877B1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EC9C80D-D6D0-5C3A-EF04-E5EAD4DD3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4AE9D99-7B12-A184-664D-572038E9A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01CC8-0215-ED41-0D8C-54B3A80E6D5D}"/>
              </a:ext>
            </a:extLst>
          </p:cNvPr>
          <p:cNvSpPr>
            <a:spLocks noGrp="1"/>
          </p:cNvSpPr>
          <p:nvPr>
            <p:ph type="dt" sz="half" idx="10"/>
          </p:nvPr>
        </p:nvSpPr>
        <p:spPr/>
        <p:txBody>
          <a:bodyPr/>
          <a:lstStyle/>
          <a:p>
            <a:fld id="{AB510101-FBCE-4269-BB4F-A6DCA7E11770}" type="datetimeFigureOut">
              <a:rPr lang="en-IN" smtClean="0"/>
              <a:t>23-01-2023</a:t>
            </a:fld>
            <a:endParaRPr lang="en-IN"/>
          </a:p>
        </p:txBody>
      </p:sp>
      <p:sp>
        <p:nvSpPr>
          <p:cNvPr id="6" name="Footer Placeholder 5">
            <a:extLst>
              <a:ext uri="{FF2B5EF4-FFF2-40B4-BE49-F238E27FC236}">
                <a16:creationId xmlns:a16="http://schemas.microsoft.com/office/drawing/2014/main" id="{755729E1-4865-0F32-E804-28AFE6394B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49CB66-1F99-A452-028B-DE05B0C721A1}"/>
              </a:ext>
            </a:extLst>
          </p:cNvPr>
          <p:cNvSpPr>
            <a:spLocks noGrp="1"/>
          </p:cNvSpPr>
          <p:nvPr>
            <p:ph type="sldNum" sz="quarter" idx="12"/>
          </p:nvPr>
        </p:nvSpPr>
        <p:spPr/>
        <p:txBody>
          <a:bodyPr/>
          <a:lstStyle/>
          <a:p>
            <a:fld id="{2435928B-0221-42FB-8E96-6728A9E4D54E}" type="slidenum">
              <a:rPr lang="en-IN" smtClean="0"/>
              <a:t>‹#›</a:t>
            </a:fld>
            <a:endParaRPr lang="en-IN"/>
          </a:p>
        </p:txBody>
      </p:sp>
    </p:spTree>
    <p:extLst>
      <p:ext uri="{BB962C8B-B14F-4D97-AF65-F5344CB8AC3E}">
        <p14:creationId xmlns:p14="http://schemas.microsoft.com/office/powerpoint/2010/main" val="2519892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16AE0-A0E3-491D-FFDA-D1AC38CA05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B46F18-80C0-AB11-F0F0-95F3750013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1F3E4E-E768-5FF5-C0E6-7583522648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10101-FBCE-4269-BB4F-A6DCA7E11770}" type="datetimeFigureOut">
              <a:rPr lang="en-IN" smtClean="0"/>
              <a:t>23-01-2023</a:t>
            </a:fld>
            <a:endParaRPr lang="en-IN"/>
          </a:p>
        </p:txBody>
      </p:sp>
      <p:sp>
        <p:nvSpPr>
          <p:cNvPr id="5" name="Footer Placeholder 4">
            <a:extLst>
              <a:ext uri="{FF2B5EF4-FFF2-40B4-BE49-F238E27FC236}">
                <a16:creationId xmlns:a16="http://schemas.microsoft.com/office/drawing/2014/main" id="{CB623A1D-2E65-B03A-1603-53407E575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6FF3B24-8C87-22FA-33E0-18AC81309A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35928B-0221-42FB-8E96-6728A9E4D54E}" type="slidenum">
              <a:rPr lang="en-IN" smtClean="0"/>
              <a:t>‹#›</a:t>
            </a:fld>
            <a:endParaRPr lang="en-IN"/>
          </a:p>
        </p:txBody>
      </p:sp>
    </p:spTree>
    <p:extLst>
      <p:ext uri="{BB962C8B-B14F-4D97-AF65-F5344CB8AC3E}">
        <p14:creationId xmlns:p14="http://schemas.microsoft.com/office/powerpoint/2010/main" val="2505442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9B69-7C59-56BB-D303-E98B1CEA6E66}"/>
              </a:ext>
            </a:extLst>
          </p:cNvPr>
          <p:cNvSpPr>
            <a:spLocks noGrp="1"/>
          </p:cNvSpPr>
          <p:nvPr>
            <p:ph type="ctrTitle"/>
          </p:nvPr>
        </p:nvSpPr>
        <p:spPr/>
        <p:txBody>
          <a:bodyPr/>
          <a:lstStyle/>
          <a:p>
            <a:r>
              <a:rPr lang="en-IN" dirty="0"/>
              <a:t>Concepts of Operating Systems</a:t>
            </a:r>
          </a:p>
        </p:txBody>
      </p:sp>
      <p:sp>
        <p:nvSpPr>
          <p:cNvPr id="3" name="Subtitle 2">
            <a:extLst>
              <a:ext uri="{FF2B5EF4-FFF2-40B4-BE49-F238E27FC236}">
                <a16:creationId xmlns:a16="http://schemas.microsoft.com/office/drawing/2014/main" id="{4C2C0218-174A-5DC7-6D17-8D7150C37771}"/>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125321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BF51-1C08-C8D1-A26A-6E1327546789}"/>
              </a:ext>
            </a:extLst>
          </p:cNvPr>
          <p:cNvSpPr>
            <a:spLocks noGrp="1"/>
          </p:cNvSpPr>
          <p:nvPr>
            <p:ph type="title"/>
          </p:nvPr>
        </p:nvSpPr>
        <p:spPr/>
        <p:txBody>
          <a:bodyPr/>
          <a:lstStyle/>
          <a:p>
            <a:r>
              <a:rPr lang="en-IN" dirty="0"/>
              <a:t>Examples of OS</a:t>
            </a:r>
          </a:p>
        </p:txBody>
      </p:sp>
      <p:sp>
        <p:nvSpPr>
          <p:cNvPr id="3" name="Content Placeholder 2">
            <a:extLst>
              <a:ext uri="{FF2B5EF4-FFF2-40B4-BE49-F238E27FC236}">
                <a16:creationId xmlns:a16="http://schemas.microsoft.com/office/drawing/2014/main" id="{BD1B963E-D594-91D0-E28A-F9042317A340}"/>
              </a:ext>
            </a:extLst>
          </p:cNvPr>
          <p:cNvSpPr>
            <a:spLocks noGrp="1"/>
          </p:cNvSpPr>
          <p:nvPr>
            <p:ph idx="1"/>
          </p:nvPr>
        </p:nvSpPr>
        <p:spPr/>
        <p:txBody>
          <a:bodyPr/>
          <a:lstStyle/>
          <a:p>
            <a:r>
              <a:rPr lang="en-IN" b="1" dirty="0"/>
              <a:t>Mobile OS</a:t>
            </a:r>
            <a:r>
              <a:rPr lang="en-IN" dirty="0"/>
              <a:t>: Android, iOS</a:t>
            </a:r>
          </a:p>
          <a:p>
            <a:r>
              <a:rPr lang="en-IN" b="1" dirty="0"/>
              <a:t>Embedded Systems OS</a:t>
            </a:r>
            <a:r>
              <a:rPr lang="en-IN" dirty="0"/>
              <a:t>: Embedded Linux, QNX, VxWorks – Generally work on microwave ovens, TV, DVD, MP3 players, etc – Embedded in ROM</a:t>
            </a:r>
          </a:p>
          <a:p>
            <a:r>
              <a:rPr lang="en-IN" b="1" dirty="0"/>
              <a:t>Real-time OS</a:t>
            </a:r>
            <a:r>
              <a:rPr lang="en-IN" dirty="0"/>
              <a:t>: </a:t>
            </a:r>
            <a:r>
              <a:rPr lang="en-IN" dirty="0" err="1"/>
              <a:t>eCos</a:t>
            </a:r>
            <a:r>
              <a:rPr lang="en-IN" dirty="0"/>
              <a:t> - Deadline-based work, Controlling machines, Welding robots, etc</a:t>
            </a:r>
          </a:p>
          <a:p>
            <a:r>
              <a:rPr lang="en-IN" b="1" dirty="0"/>
              <a:t>Desktop OS</a:t>
            </a:r>
            <a:r>
              <a:rPr lang="en-IN" dirty="0"/>
              <a:t>: Windows, Linux, Mac – General-purpose OS</a:t>
            </a:r>
          </a:p>
          <a:p>
            <a:r>
              <a:rPr lang="en-IN" b="1" dirty="0"/>
              <a:t>Server machine OS</a:t>
            </a:r>
            <a:r>
              <a:rPr lang="en-IN" dirty="0"/>
              <a:t>: Windows server/Linux server – Need to handle client-requests, load, security</a:t>
            </a:r>
          </a:p>
        </p:txBody>
      </p:sp>
    </p:spTree>
    <p:extLst>
      <p:ext uri="{BB962C8B-B14F-4D97-AF65-F5344CB8AC3E}">
        <p14:creationId xmlns:p14="http://schemas.microsoft.com/office/powerpoint/2010/main" val="14165065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CA2C5-550B-9A24-85A9-DA1032D18078}"/>
              </a:ext>
            </a:extLst>
          </p:cNvPr>
          <p:cNvSpPr>
            <a:spLocks noGrp="1"/>
          </p:cNvSpPr>
          <p:nvPr>
            <p:ph type="title"/>
          </p:nvPr>
        </p:nvSpPr>
        <p:spPr/>
        <p:txBody>
          <a:bodyPr/>
          <a:lstStyle/>
          <a:p>
            <a:r>
              <a:rPr lang="en-IN" dirty="0"/>
              <a:t>FCFS Problem</a:t>
            </a:r>
          </a:p>
        </p:txBody>
      </p:sp>
      <p:sp>
        <p:nvSpPr>
          <p:cNvPr id="3" name="Content Placeholder 2">
            <a:extLst>
              <a:ext uri="{FF2B5EF4-FFF2-40B4-BE49-F238E27FC236}">
                <a16:creationId xmlns:a16="http://schemas.microsoft.com/office/drawing/2014/main" id="{7C0FAEE5-F543-1F30-C889-EA2FD56A357E}"/>
              </a:ext>
            </a:extLst>
          </p:cNvPr>
          <p:cNvSpPr>
            <a:spLocks noGrp="1"/>
          </p:cNvSpPr>
          <p:nvPr>
            <p:ph idx="1"/>
          </p:nvPr>
        </p:nvSpPr>
        <p:spPr/>
        <p:txBody>
          <a:bodyPr>
            <a:normAutofit lnSpcReduction="10000"/>
          </a:bodyPr>
          <a:lstStyle/>
          <a:p>
            <a:r>
              <a:rPr lang="en-US" dirty="0"/>
              <a:t>Suppose there are four processes with process ID's P1, P2, P3, and P4 and they enter into the CPU as follows:</a:t>
            </a:r>
          </a:p>
          <a:p>
            <a:endParaRPr lang="en-US" dirty="0"/>
          </a:p>
          <a:p>
            <a:endParaRPr lang="en-US" dirty="0"/>
          </a:p>
          <a:p>
            <a:endParaRPr lang="en-US" dirty="0"/>
          </a:p>
          <a:p>
            <a:endParaRPr lang="en-US" dirty="0"/>
          </a:p>
          <a:p>
            <a:endParaRPr lang="en-US" dirty="0"/>
          </a:p>
          <a:p>
            <a:endParaRPr lang="en-US" dirty="0"/>
          </a:p>
          <a:p>
            <a:r>
              <a:rPr lang="en-US" dirty="0"/>
              <a:t>Calculate total and average turnaround time and waiting time.</a:t>
            </a:r>
            <a:endParaRPr lang="en-IN" dirty="0"/>
          </a:p>
        </p:txBody>
      </p:sp>
      <p:pic>
        <p:nvPicPr>
          <p:cNvPr id="5" name="Picture 4">
            <a:extLst>
              <a:ext uri="{FF2B5EF4-FFF2-40B4-BE49-F238E27FC236}">
                <a16:creationId xmlns:a16="http://schemas.microsoft.com/office/drawing/2014/main" id="{90978306-8063-5FA9-D652-6E236A58B82C}"/>
              </a:ext>
            </a:extLst>
          </p:cNvPr>
          <p:cNvPicPr>
            <a:picLocks noChangeAspect="1"/>
          </p:cNvPicPr>
          <p:nvPr/>
        </p:nvPicPr>
        <p:blipFill>
          <a:blip r:embed="rId2"/>
          <a:stretch>
            <a:fillRect/>
          </a:stretch>
        </p:blipFill>
        <p:spPr>
          <a:xfrm>
            <a:off x="1568237" y="2631880"/>
            <a:ext cx="8860033" cy="2609742"/>
          </a:xfrm>
          <a:prstGeom prst="rect">
            <a:avLst/>
          </a:prstGeom>
        </p:spPr>
      </p:pic>
    </p:spTree>
    <p:extLst>
      <p:ext uri="{BB962C8B-B14F-4D97-AF65-F5344CB8AC3E}">
        <p14:creationId xmlns:p14="http://schemas.microsoft.com/office/powerpoint/2010/main" val="4051697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32CF1-CE19-8BD4-9AF3-7BD6930C90E6}"/>
              </a:ext>
            </a:extLst>
          </p:cNvPr>
          <p:cNvSpPr>
            <a:spLocks noGrp="1"/>
          </p:cNvSpPr>
          <p:nvPr>
            <p:ph type="title"/>
          </p:nvPr>
        </p:nvSpPr>
        <p:spPr/>
        <p:txBody>
          <a:bodyPr/>
          <a:lstStyle/>
          <a:p>
            <a:r>
              <a:rPr lang="en-IN" dirty="0"/>
              <a:t>Solution</a:t>
            </a:r>
            <a:br>
              <a:rPr lang="en-IN" dirty="0"/>
            </a:br>
            <a:endParaRPr lang="en-IN" dirty="0"/>
          </a:p>
        </p:txBody>
      </p:sp>
      <p:sp>
        <p:nvSpPr>
          <p:cNvPr id="3" name="Content Placeholder 2">
            <a:extLst>
              <a:ext uri="{FF2B5EF4-FFF2-40B4-BE49-F238E27FC236}">
                <a16:creationId xmlns:a16="http://schemas.microsoft.com/office/drawing/2014/main" id="{7E50885A-5870-28E5-D155-21A70E2729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F98B45-A99D-99DF-7883-45127E85406B}"/>
              </a:ext>
            </a:extLst>
          </p:cNvPr>
          <p:cNvPicPr>
            <a:picLocks noChangeAspect="1"/>
          </p:cNvPicPr>
          <p:nvPr/>
        </p:nvPicPr>
        <p:blipFill>
          <a:blip r:embed="rId2"/>
          <a:stretch>
            <a:fillRect/>
          </a:stretch>
        </p:blipFill>
        <p:spPr>
          <a:xfrm>
            <a:off x="3526857" y="276769"/>
            <a:ext cx="6782149" cy="2819545"/>
          </a:xfrm>
          <a:prstGeom prst="rect">
            <a:avLst/>
          </a:prstGeom>
        </p:spPr>
      </p:pic>
      <p:pic>
        <p:nvPicPr>
          <p:cNvPr id="7" name="Picture 6">
            <a:extLst>
              <a:ext uri="{FF2B5EF4-FFF2-40B4-BE49-F238E27FC236}">
                <a16:creationId xmlns:a16="http://schemas.microsoft.com/office/drawing/2014/main" id="{860ACCCA-D7CA-1AC4-D01F-033BD39EE98B}"/>
              </a:ext>
            </a:extLst>
          </p:cNvPr>
          <p:cNvPicPr>
            <a:picLocks noChangeAspect="1"/>
          </p:cNvPicPr>
          <p:nvPr/>
        </p:nvPicPr>
        <p:blipFill>
          <a:blip r:embed="rId3"/>
          <a:stretch>
            <a:fillRect/>
          </a:stretch>
        </p:blipFill>
        <p:spPr>
          <a:xfrm>
            <a:off x="1516865" y="3184670"/>
            <a:ext cx="8654551" cy="3140571"/>
          </a:xfrm>
          <a:prstGeom prst="rect">
            <a:avLst/>
          </a:prstGeom>
        </p:spPr>
      </p:pic>
    </p:spTree>
    <p:extLst>
      <p:ext uri="{BB962C8B-B14F-4D97-AF65-F5344CB8AC3E}">
        <p14:creationId xmlns:p14="http://schemas.microsoft.com/office/powerpoint/2010/main" val="944772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1932-E7D6-5ABC-D9D1-745A832ED2E3}"/>
              </a:ext>
            </a:extLst>
          </p:cNvPr>
          <p:cNvSpPr>
            <a:spLocks noGrp="1"/>
          </p:cNvSpPr>
          <p:nvPr>
            <p:ph type="title"/>
          </p:nvPr>
        </p:nvSpPr>
        <p:spPr/>
        <p:txBody>
          <a:bodyPr/>
          <a:lstStyle/>
          <a:p>
            <a:r>
              <a:rPr lang="en-IN" dirty="0"/>
              <a:t>Round Robin (RR)</a:t>
            </a:r>
          </a:p>
        </p:txBody>
      </p:sp>
      <p:sp>
        <p:nvSpPr>
          <p:cNvPr id="3" name="Content Placeholder 2">
            <a:extLst>
              <a:ext uri="{FF2B5EF4-FFF2-40B4-BE49-F238E27FC236}">
                <a16:creationId xmlns:a16="http://schemas.microsoft.com/office/drawing/2014/main" id="{04F027F1-4579-8BF1-9AD0-FE106CAF452D}"/>
              </a:ext>
            </a:extLst>
          </p:cNvPr>
          <p:cNvSpPr>
            <a:spLocks noGrp="1"/>
          </p:cNvSpPr>
          <p:nvPr>
            <p:ph idx="1"/>
          </p:nvPr>
        </p:nvSpPr>
        <p:spPr/>
        <p:txBody>
          <a:bodyPr/>
          <a:lstStyle/>
          <a:p>
            <a:r>
              <a:rPr lang="en-US" dirty="0"/>
              <a:t>The </a:t>
            </a:r>
            <a:r>
              <a:rPr lang="en-US" b="1" dirty="0"/>
              <a:t>Round Robin (RR) </a:t>
            </a:r>
            <a:r>
              <a:rPr lang="en-US" dirty="0"/>
              <a:t>scheduling algorithm is a preemptive scheduling algorithm. </a:t>
            </a:r>
          </a:p>
          <a:p>
            <a:r>
              <a:rPr lang="en-US" dirty="0"/>
              <a:t>It uses concept of </a:t>
            </a:r>
            <a:r>
              <a:rPr lang="en-US" b="1" dirty="0"/>
              <a:t>time slice</a:t>
            </a:r>
            <a:r>
              <a:rPr lang="en-US" dirty="0"/>
              <a:t>. </a:t>
            </a:r>
          </a:p>
          <a:p>
            <a:r>
              <a:rPr lang="en-US" dirty="0"/>
              <a:t>Process at the beginning of ready queue gets chance to be executed first but only for span of one time slice. </a:t>
            </a:r>
          </a:p>
          <a:p>
            <a:r>
              <a:rPr lang="en-US" dirty="0"/>
              <a:t>As new and more processes get added to ready queue, ongoing process gets preempted and gets added to end of ready queue. </a:t>
            </a:r>
          </a:p>
          <a:p>
            <a:r>
              <a:rPr lang="en-US" dirty="0"/>
              <a:t>Next process gets the chance, again for span of one time slice. </a:t>
            </a:r>
          </a:p>
          <a:p>
            <a:r>
              <a:rPr lang="en-US" dirty="0"/>
              <a:t>This algorithm is designed for time-sharing systems.</a:t>
            </a:r>
            <a:endParaRPr lang="en-IN" dirty="0"/>
          </a:p>
        </p:txBody>
      </p:sp>
    </p:spTree>
    <p:extLst>
      <p:ext uri="{BB962C8B-B14F-4D97-AF65-F5344CB8AC3E}">
        <p14:creationId xmlns:p14="http://schemas.microsoft.com/office/powerpoint/2010/main" val="6956773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2501-7AE6-91DD-6094-D02BDB523CF1}"/>
              </a:ext>
            </a:extLst>
          </p:cNvPr>
          <p:cNvSpPr>
            <a:spLocks noGrp="1"/>
          </p:cNvSpPr>
          <p:nvPr>
            <p:ph type="title"/>
          </p:nvPr>
        </p:nvSpPr>
        <p:spPr/>
        <p:txBody>
          <a:bodyPr/>
          <a:lstStyle/>
          <a:p>
            <a:r>
              <a:rPr lang="en-IN" dirty="0"/>
              <a:t>Round Robin (RR) – Key Points</a:t>
            </a:r>
          </a:p>
        </p:txBody>
      </p:sp>
      <p:sp>
        <p:nvSpPr>
          <p:cNvPr id="3" name="Content Placeholder 2">
            <a:extLst>
              <a:ext uri="{FF2B5EF4-FFF2-40B4-BE49-F238E27FC236}">
                <a16:creationId xmlns:a16="http://schemas.microsoft.com/office/drawing/2014/main" id="{10C6496F-43D5-1AD4-4140-8137B0259836}"/>
              </a:ext>
            </a:extLst>
          </p:cNvPr>
          <p:cNvSpPr>
            <a:spLocks noGrp="1"/>
          </p:cNvSpPr>
          <p:nvPr>
            <p:ph idx="1"/>
          </p:nvPr>
        </p:nvSpPr>
        <p:spPr/>
        <p:txBody>
          <a:bodyPr/>
          <a:lstStyle/>
          <a:p>
            <a:r>
              <a:rPr lang="en-US" dirty="0"/>
              <a:t>If the process has a CPU burst of less than time slice, then as soon as it is over, the CPU resources are released voluntarily. The next process in the ready queue occupies the CPU.</a:t>
            </a:r>
          </a:p>
          <a:p>
            <a:r>
              <a:rPr lang="en-US" dirty="0"/>
              <a:t>If the CPU burst is larger than the slice, the timer will go off and the process is preempted, its state is saved by context switching and process is put at the end of the ready queue. After this, the next process in the ready queue takes over.</a:t>
            </a:r>
          </a:p>
          <a:p>
            <a:endParaRPr lang="en-IN" dirty="0"/>
          </a:p>
        </p:txBody>
      </p:sp>
    </p:spTree>
    <p:extLst>
      <p:ext uri="{BB962C8B-B14F-4D97-AF65-F5344CB8AC3E}">
        <p14:creationId xmlns:p14="http://schemas.microsoft.com/office/powerpoint/2010/main" val="8762656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0671-8789-335F-1494-E29B23D957BA}"/>
              </a:ext>
            </a:extLst>
          </p:cNvPr>
          <p:cNvSpPr>
            <a:spLocks noGrp="1"/>
          </p:cNvSpPr>
          <p:nvPr>
            <p:ph type="title"/>
          </p:nvPr>
        </p:nvSpPr>
        <p:spPr/>
        <p:txBody>
          <a:bodyPr/>
          <a:lstStyle/>
          <a:p>
            <a:r>
              <a:rPr lang="en-IN" dirty="0"/>
              <a:t>Round Robin (RR) Example</a:t>
            </a:r>
          </a:p>
        </p:txBody>
      </p:sp>
      <p:sp>
        <p:nvSpPr>
          <p:cNvPr id="3" name="Content Placeholder 2">
            <a:extLst>
              <a:ext uri="{FF2B5EF4-FFF2-40B4-BE49-F238E27FC236}">
                <a16:creationId xmlns:a16="http://schemas.microsoft.com/office/drawing/2014/main" id="{059D78E9-E9FB-96AE-C10B-3AE8B7552C58}"/>
              </a:ext>
            </a:extLst>
          </p:cNvPr>
          <p:cNvSpPr>
            <a:spLocks noGrp="1"/>
          </p:cNvSpPr>
          <p:nvPr>
            <p:ph idx="1"/>
          </p:nvPr>
        </p:nvSpPr>
        <p:spPr/>
        <p:txBody>
          <a:bodyPr/>
          <a:lstStyle/>
          <a:p>
            <a:r>
              <a:rPr lang="en-IN" dirty="0"/>
              <a:t>Consider 4 processes where time slice is 3</a:t>
            </a:r>
          </a:p>
          <a:p>
            <a:endParaRPr lang="en-IN" dirty="0"/>
          </a:p>
          <a:p>
            <a:endParaRPr lang="en-IN" dirty="0"/>
          </a:p>
          <a:p>
            <a:endParaRPr lang="en-IN" dirty="0"/>
          </a:p>
          <a:p>
            <a:endParaRPr lang="en-IN" dirty="0"/>
          </a:p>
          <a:p>
            <a:endParaRPr lang="en-IN" dirty="0"/>
          </a:p>
          <a:p>
            <a:r>
              <a:rPr lang="en-IN" dirty="0"/>
              <a:t>Calculate average waiting time</a:t>
            </a:r>
          </a:p>
        </p:txBody>
      </p:sp>
      <p:pic>
        <p:nvPicPr>
          <p:cNvPr id="5" name="Picture 4">
            <a:extLst>
              <a:ext uri="{FF2B5EF4-FFF2-40B4-BE49-F238E27FC236}">
                <a16:creationId xmlns:a16="http://schemas.microsoft.com/office/drawing/2014/main" id="{3B2F8998-816F-DBC0-F7EB-CD2812B9ADB1}"/>
              </a:ext>
            </a:extLst>
          </p:cNvPr>
          <p:cNvPicPr>
            <a:picLocks noChangeAspect="1"/>
          </p:cNvPicPr>
          <p:nvPr/>
        </p:nvPicPr>
        <p:blipFill>
          <a:blip r:embed="rId2"/>
          <a:stretch>
            <a:fillRect/>
          </a:stretch>
        </p:blipFill>
        <p:spPr>
          <a:xfrm>
            <a:off x="1034790" y="2267793"/>
            <a:ext cx="6557812" cy="2476664"/>
          </a:xfrm>
          <a:prstGeom prst="rect">
            <a:avLst/>
          </a:prstGeom>
        </p:spPr>
      </p:pic>
    </p:spTree>
    <p:extLst>
      <p:ext uri="{BB962C8B-B14F-4D97-AF65-F5344CB8AC3E}">
        <p14:creationId xmlns:p14="http://schemas.microsoft.com/office/powerpoint/2010/main" val="33927198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AB89-1D4F-2A31-2A49-18D51C4A1185}"/>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E8D682F2-5F57-065E-BFE8-974A2C92FCFA}"/>
              </a:ext>
            </a:extLst>
          </p:cNvPr>
          <p:cNvSpPr>
            <a:spLocks noGrp="1"/>
          </p:cNvSpPr>
          <p:nvPr>
            <p:ph idx="1"/>
          </p:nvPr>
        </p:nvSpPr>
        <p:spPr/>
        <p:txBody>
          <a:bodyPr/>
          <a:lstStyle/>
          <a:p>
            <a:r>
              <a:rPr lang="en-US" dirty="0"/>
              <a:t>P1 is executed for 3ms. Then P2 is executed. As, P2 is only 2ms long, So after 2ms, the next process occupies the CPU.</a:t>
            </a:r>
          </a:p>
          <a:p>
            <a:r>
              <a:rPr lang="en-US" dirty="0"/>
              <a:t>P3 then is executed for 3ms. So, P3 still needs 2ms. Then, P4 is executed for 3ms. P4 still needs 3ms.</a:t>
            </a:r>
          </a:p>
          <a:p>
            <a:r>
              <a:rPr lang="en-US" dirty="0"/>
              <a:t>P1 is again executed for 3ms. P1 still needs 4ms.</a:t>
            </a:r>
          </a:p>
          <a:p>
            <a:r>
              <a:rPr lang="en-US" dirty="0"/>
              <a:t>P3 is executed for 2ms. Then, P4 is executed for 3ms.</a:t>
            </a:r>
          </a:p>
          <a:p>
            <a:r>
              <a:rPr lang="en-US" dirty="0"/>
              <a:t>Now remaining process is P1 only. It executes for 3ms. After that, Since P2, P3 and P4 are already finished, P1 is executed again for remaining time (1ms).</a:t>
            </a:r>
          </a:p>
        </p:txBody>
      </p:sp>
    </p:spTree>
    <p:extLst>
      <p:ext uri="{BB962C8B-B14F-4D97-AF65-F5344CB8AC3E}">
        <p14:creationId xmlns:p14="http://schemas.microsoft.com/office/powerpoint/2010/main" val="3256160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04F3-C3D6-B8D0-B79B-15D736B26739}"/>
              </a:ext>
            </a:extLst>
          </p:cNvPr>
          <p:cNvSpPr>
            <a:spLocks noGrp="1"/>
          </p:cNvSpPr>
          <p:nvPr>
            <p:ph type="title"/>
          </p:nvPr>
        </p:nvSpPr>
        <p:spPr/>
        <p:txBody>
          <a:bodyPr/>
          <a:lstStyle/>
          <a:p>
            <a:r>
              <a:rPr lang="en-IN" dirty="0"/>
              <a:t>Gantt Chart</a:t>
            </a:r>
          </a:p>
        </p:txBody>
      </p:sp>
      <p:sp>
        <p:nvSpPr>
          <p:cNvPr id="3" name="Content Placeholder 2">
            <a:extLst>
              <a:ext uri="{FF2B5EF4-FFF2-40B4-BE49-F238E27FC236}">
                <a16:creationId xmlns:a16="http://schemas.microsoft.com/office/drawing/2014/main" id="{33CBB6A4-A27B-42EC-9E63-4C101DDCBB57}"/>
              </a:ext>
            </a:extLst>
          </p:cNvPr>
          <p:cNvSpPr>
            <a:spLocks noGrp="1"/>
          </p:cNvSpPr>
          <p:nvPr>
            <p:ph idx="1"/>
          </p:nvPr>
        </p:nvSpPr>
        <p:spPr/>
        <p:txBody>
          <a:bodyPr/>
          <a:lstStyle/>
          <a:p>
            <a:pPr algn="l">
              <a:buFont typeface="Arial" panose="020B0604020202020204" pitchFamily="34" charset="0"/>
              <a:buChar char="•"/>
            </a:pPr>
            <a:r>
              <a:rPr lang="en-US" b="0" i="0" dirty="0">
                <a:solidFill>
                  <a:srgbClr val="343434"/>
                </a:solidFill>
                <a:effectLst/>
                <a:latin typeface="roboto" panose="02000000000000000000" pitchFamily="2" charset="0"/>
              </a:rPr>
              <a:t>Average waiting time for P1 = 19-(3+3) = 13ms</a:t>
            </a:r>
          </a:p>
          <a:p>
            <a:pPr algn="l">
              <a:buFont typeface="Arial" panose="020B0604020202020204" pitchFamily="34" charset="0"/>
              <a:buChar char="•"/>
            </a:pPr>
            <a:r>
              <a:rPr lang="en-US" b="0" i="0" dirty="0">
                <a:solidFill>
                  <a:srgbClr val="343434"/>
                </a:solidFill>
                <a:effectLst/>
                <a:latin typeface="roboto" panose="02000000000000000000" pitchFamily="2" charset="0"/>
              </a:rPr>
              <a:t>Average Waiting time for P2 = 3ms</a:t>
            </a:r>
          </a:p>
          <a:p>
            <a:pPr algn="l">
              <a:buFont typeface="Arial" panose="020B0604020202020204" pitchFamily="34" charset="0"/>
              <a:buChar char="•"/>
            </a:pPr>
            <a:r>
              <a:rPr lang="en-US" b="0" i="0" dirty="0">
                <a:solidFill>
                  <a:srgbClr val="343434"/>
                </a:solidFill>
                <a:effectLst/>
                <a:latin typeface="roboto" panose="02000000000000000000" pitchFamily="2" charset="0"/>
              </a:rPr>
              <a:t>Average Waiting time for P3 = 14-3 = 11ms</a:t>
            </a:r>
          </a:p>
          <a:p>
            <a:pPr algn="l">
              <a:buFont typeface="Arial" panose="020B0604020202020204" pitchFamily="34" charset="0"/>
              <a:buChar char="•"/>
            </a:pPr>
            <a:r>
              <a:rPr lang="en-US" b="0" i="0" dirty="0">
                <a:solidFill>
                  <a:srgbClr val="343434"/>
                </a:solidFill>
                <a:effectLst/>
                <a:latin typeface="roboto" panose="02000000000000000000" pitchFamily="2" charset="0"/>
              </a:rPr>
              <a:t>Average Waiting time for P4 = 16-3 = 13ms</a:t>
            </a:r>
          </a:p>
          <a:p>
            <a:pPr algn="l"/>
            <a:r>
              <a:rPr lang="en-US" b="0" i="0" dirty="0">
                <a:solidFill>
                  <a:srgbClr val="343434"/>
                </a:solidFill>
                <a:effectLst/>
                <a:latin typeface="roboto" panose="02000000000000000000" pitchFamily="2" charset="0"/>
              </a:rPr>
              <a:t>Total average waiting time = (13+3+11+13)/4 = 10ms</a:t>
            </a:r>
          </a:p>
          <a:p>
            <a:endParaRPr lang="en-IN" dirty="0"/>
          </a:p>
        </p:txBody>
      </p:sp>
      <p:pic>
        <p:nvPicPr>
          <p:cNvPr id="5" name="Picture 4">
            <a:extLst>
              <a:ext uri="{FF2B5EF4-FFF2-40B4-BE49-F238E27FC236}">
                <a16:creationId xmlns:a16="http://schemas.microsoft.com/office/drawing/2014/main" id="{EC19D622-4A01-15FA-A661-9FA604929083}"/>
              </a:ext>
            </a:extLst>
          </p:cNvPr>
          <p:cNvPicPr>
            <a:picLocks noChangeAspect="1"/>
          </p:cNvPicPr>
          <p:nvPr/>
        </p:nvPicPr>
        <p:blipFill>
          <a:blip r:embed="rId2"/>
          <a:stretch>
            <a:fillRect/>
          </a:stretch>
        </p:blipFill>
        <p:spPr>
          <a:xfrm>
            <a:off x="2235896" y="4584611"/>
            <a:ext cx="6240283" cy="2254126"/>
          </a:xfrm>
          <a:prstGeom prst="rect">
            <a:avLst/>
          </a:prstGeom>
        </p:spPr>
      </p:pic>
      <p:sp>
        <p:nvSpPr>
          <p:cNvPr id="4" name="Callout: Line 3">
            <a:extLst>
              <a:ext uri="{FF2B5EF4-FFF2-40B4-BE49-F238E27FC236}">
                <a16:creationId xmlns:a16="http://schemas.microsoft.com/office/drawing/2014/main" id="{DAABC6AB-2F93-C1FE-52A8-43017226D2FE}"/>
              </a:ext>
            </a:extLst>
          </p:cNvPr>
          <p:cNvSpPr/>
          <p:nvPr/>
        </p:nvSpPr>
        <p:spPr>
          <a:xfrm>
            <a:off x="6667928" y="230189"/>
            <a:ext cx="3133618" cy="1239016"/>
          </a:xfrm>
          <a:prstGeom prst="borderCallout1">
            <a:avLst>
              <a:gd name="adj1" fmla="val 18750"/>
              <a:gd name="adj2" fmla="val -8333"/>
              <a:gd name="adj3" fmla="val 140500"/>
              <a:gd name="adj4" fmla="val 84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P1 has utilized two 3ms time slices earlier, so we subtract 3 twice from its last start time</a:t>
            </a:r>
          </a:p>
        </p:txBody>
      </p:sp>
      <p:sp>
        <p:nvSpPr>
          <p:cNvPr id="6" name="Callout: Line 5">
            <a:extLst>
              <a:ext uri="{FF2B5EF4-FFF2-40B4-BE49-F238E27FC236}">
                <a16:creationId xmlns:a16="http://schemas.microsoft.com/office/drawing/2014/main" id="{FD0BF3F6-C0E5-5EF6-038B-3CD589CF3A5C}"/>
              </a:ext>
            </a:extLst>
          </p:cNvPr>
          <p:cNvSpPr/>
          <p:nvPr/>
        </p:nvSpPr>
        <p:spPr>
          <a:xfrm>
            <a:off x="8476179" y="2396324"/>
            <a:ext cx="3133618" cy="1239016"/>
          </a:xfrm>
          <a:prstGeom prst="borderCallout1">
            <a:avLst>
              <a:gd name="adj1" fmla="val 76795"/>
              <a:gd name="adj2" fmla="val -19481"/>
              <a:gd name="adj3" fmla="val 140500"/>
              <a:gd name="adj4" fmla="val 84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Both P3 and P4 have utilized one time slice each, earlier, so we subtract 3 from them</a:t>
            </a:r>
          </a:p>
        </p:txBody>
      </p:sp>
    </p:spTree>
    <p:extLst>
      <p:ext uri="{BB962C8B-B14F-4D97-AF65-F5344CB8AC3E}">
        <p14:creationId xmlns:p14="http://schemas.microsoft.com/office/powerpoint/2010/main" val="15719210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9707-FD31-9C61-2072-FB2728AE20BB}"/>
              </a:ext>
            </a:extLst>
          </p:cNvPr>
          <p:cNvSpPr>
            <a:spLocks noGrp="1"/>
          </p:cNvSpPr>
          <p:nvPr>
            <p:ph type="title"/>
          </p:nvPr>
        </p:nvSpPr>
        <p:spPr/>
        <p:txBody>
          <a:bodyPr/>
          <a:lstStyle/>
          <a:p>
            <a:r>
              <a:rPr lang="en-IN" dirty="0"/>
              <a:t>Round Robin – Summary</a:t>
            </a:r>
          </a:p>
        </p:txBody>
      </p:sp>
      <p:sp>
        <p:nvSpPr>
          <p:cNvPr id="3" name="Content Placeholder 2">
            <a:extLst>
              <a:ext uri="{FF2B5EF4-FFF2-40B4-BE49-F238E27FC236}">
                <a16:creationId xmlns:a16="http://schemas.microsoft.com/office/drawing/2014/main" id="{EAEE5924-EF6D-8058-66FA-31159FE4D8DD}"/>
              </a:ext>
            </a:extLst>
          </p:cNvPr>
          <p:cNvSpPr>
            <a:spLocks noGrp="1"/>
          </p:cNvSpPr>
          <p:nvPr>
            <p:ph idx="1"/>
          </p:nvPr>
        </p:nvSpPr>
        <p:spPr/>
        <p:txBody>
          <a:bodyPr/>
          <a:lstStyle/>
          <a:p>
            <a:r>
              <a:rPr lang="en-US" dirty="0"/>
              <a:t>Advantage:</a:t>
            </a:r>
          </a:p>
          <a:p>
            <a:pPr lvl="1"/>
            <a:r>
              <a:rPr lang="en-US" dirty="0"/>
              <a:t>It does not cause </a:t>
            </a:r>
            <a:r>
              <a:rPr lang="en-US" b="1" dirty="0"/>
              <a:t>starvation</a:t>
            </a:r>
            <a:r>
              <a:rPr lang="en-US" dirty="0"/>
              <a:t>,</a:t>
            </a:r>
            <a:r>
              <a:rPr lang="en-US" b="1" dirty="0"/>
              <a:t> </a:t>
            </a:r>
            <a:r>
              <a:rPr lang="en-US" dirty="0"/>
              <a:t>as all the processes get equal CPU time slices.</a:t>
            </a:r>
          </a:p>
          <a:p>
            <a:r>
              <a:rPr lang="en-US" dirty="0"/>
              <a:t>Disadvantages:</a:t>
            </a:r>
          </a:p>
          <a:p>
            <a:pPr lvl="1"/>
            <a:r>
              <a:rPr lang="en-US" dirty="0"/>
              <a:t>There is an overhead of context switching.</a:t>
            </a:r>
          </a:p>
          <a:p>
            <a:pPr lvl="1"/>
            <a:r>
              <a:rPr lang="en-US" dirty="0"/>
              <a:t>Too small time slices cause overhead and slower execution of processes. So, time slices must be large with respect to the context switch time.</a:t>
            </a:r>
          </a:p>
          <a:p>
            <a:endParaRPr lang="en-IN" dirty="0"/>
          </a:p>
        </p:txBody>
      </p:sp>
    </p:spTree>
    <p:extLst>
      <p:ext uri="{BB962C8B-B14F-4D97-AF65-F5344CB8AC3E}">
        <p14:creationId xmlns:p14="http://schemas.microsoft.com/office/powerpoint/2010/main" val="36752285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0F5-EF1A-F88F-D59B-41D3C2573CB4}"/>
              </a:ext>
            </a:extLst>
          </p:cNvPr>
          <p:cNvSpPr>
            <a:spLocks noGrp="1"/>
          </p:cNvSpPr>
          <p:nvPr>
            <p:ph type="title"/>
          </p:nvPr>
        </p:nvSpPr>
        <p:spPr/>
        <p:txBody>
          <a:bodyPr/>
          <a:lstStyle/>
          <a:p>
            <a:r>
              <a:rPr lang="en-IN" dirty="0"/>
              <a:t>Priority Scheduling</a:t>
            </a:r>
          </a:p>
        </p:txBody>
      </p:sp>
      <p:sp>
        <p:nvSpPr>
          <p:cNvPr id="3" name="Content Placeholder 2">
            <a:extLst>
              <a:ext uri="{FF2B5EF4-FFF2-40B4-BE49-F238E27FC236}">
                <a16:creationId xmlns:a16="http://schemas.microsoft.com/office/drawing/2014/main" id="{454EC82C-91A9-287A-73C7-D8799241BB0B}"/>
              </a:ext>
            </a:extLst>
          </p:cNvPr>
          <p:cNvSpPr>
            <a:spLocks noGrp="1"/>
          </p:cNvSpPr>
          <p:nvPr>
            <p:ph idx="1"/>
          </p:nvPr>
        </p:nvSpPr>
        <p:spPr/>
        <p:txBody>
          <a:bodyPr/>
          <a:lstStyle/>
          <a:p>
            <a:r>
              <a:rPr lang="en-US" dirty="0"/>
              <a:t>Priority scheduling is a non-preemptive algorithm and one of the most common scheduling algorithms in batch systems. </a:t>
            </a:r>
          </a:p>
          <a:p>
            <a:r>
              <a:rPr lang="en-US" dirty="0"/>
              <a:t>The process priorities are compared (low priority number means higher priority, i.e. priority 0 is the highest priority). </a:t>
            </a:r>
          </a:p>
          <a:p>
            <a:r>
              <a:rPr lang="en-US" dirty="0"/>
              <a:t>These steps are repeated.</a:t>
            </a:r>
            <a:endParaRPr lang="en-IN" dirty="0"/>
          </a:p>
        </p:txBody>
      </p:sp>
    </p:spTree>
    <p:extLst>
      <p:ext uri="{BB962C8B-B14F-4D97-AF65-F5344CB8AC3E}">
        <p14:creationId xmlns:p14="http://schemas.microsoft.com/office/powerpoint/2010/main" val="25468292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6CB1-2941-4FB0-23F1-23BC049AB1F1}"/>
              </a:ext>
            </a:extLst>
          </p:cNvPr>
          <p:cNvSpPr>
            <a:spLocks noGrp="1"/>
          </p:cNvSpPr>
          <p:nvPr>
            <p:ph type="title"/>
          </p:nvPr>
        </p:nvSpPr>
        <p:spPr/>
        <p:txBody>
          <a:bodyPr/>
          <a:lstStyle/>
          <a:p>
            <a:r>
              <a:rPr lang="en-IN" dirty="0"/>
              <a:t>Priority Scheduling Example</a:t>
            </a:r>
          </a:p>
        </p:txBody>
      </p:sp>
      <p:sp>
        <p:nvSpPr>
          <p:cNvPr id="3" name="Content Placeholder 2">
            <a:extLst>
              <a:ext uri="{FF2B5EF4-FFF2-40B4-BE49-F238E27FC236}">
                <a16:creationId xmlns:a16="http://schemas.microsoft.com/office/drawing/2014/main" id="{AE5C4D2B-9D00-794F-EEC8-94DA9FF560F0}"/>
              </a:ext>
            </a:extLst>
          </p:cNvPr>
          <p:cNvSpPr>
            <a:spLocks noGrp="1"/>
          </p:cNvSpPr>
          <p:nvPr>
            <p:ph idx="1"/>
          </p:nvPr>
        </p:nvSpPr>
        <p:spPr/>
        <p:txBody>
          <a:bodyPr/>
          <a:lstStyle/>
          <a:p>
            <a:r>
              <a:rPr lang="en-IN" dirty="0"/>
              <a:t>Consider the following and implement priority scheduling</a:t>
            </a:r>
          </a:p>
          <a:p>
            <a:endParaRPr lang="en-IN" dirty="0"/>
          </a:p>
          <a:p>
            <a:endParaRPr lang="en-IN" dirty="0"/>
          </a:p>
          <a:p>
            <a:endParaRPr lang="en-IN" dirty="0"/>
          </a:p>
          <a:p>
            <a:endParaRPr lang="en-IN" dirty="0"/>
          </a:p>
          <a:p>
            <a:endParaRPr lang="en-IN" dirty="0"/>
          </a:p>
          <a:p>
            <a:r>
              <a:rPr lang="en-IN" dirty="0"/>
              <a:t>Gantt chart</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A165D91A-F767-CA0E-00DC-96981A953918}"/>
              </a:ext>
            </a:extLst>
          </p:cNvPr>
          <p:cNvPicPr>
            <a:picLocks noChangeAspect="1"/>
          </p:cNvPicPr>
          <p:nvPr/>
        </p:nvPicPr>
        <p:blipFill>
          <a:blip r:embed="rId2"/>
          <a:stretch>
            <a:fillRect/>
          </a:stretch>
        </p:blipFill>
        <p:spPr>
          <a:xfrm>
            <a:off x="2420652" y="2405902"/>
            <a:ext cx="4072615" cy="2280877"/>
          </a:xfrm>
          <a:prstGeom prst="rect">
            <a:avLst/>
          </a:prstGeom>
        </p:spPr>
      </p:pic>
      <p:pic>
        <p:nvPicPr>
          <p:cNvPr id="7" name="Picture 6">
            <a:extLst>
              <a:ext uri="{FF2B5EF4-FFF2-40B4-BE49-F238E27FC236}">
                <a16:creationId xmlns:a16="http://schemas.microsoft.com/office/drawing/2014/main" id="{4B00BB55-7573-CB6D-4D0C-7EE9413D127C}"/>
              </a:ext>
            </a:extLst>
          </p:cNvPr>
          <p:cNvPicPr>
            <a:picLocks noChangeAspect="1"/>
          </p:cNvPicPr>
          <p:nvPr/>
        </p:nvPicPr>
        <p:blipFill>
          <a:blip r:embed="rId3"/>
          <a:stretch>
            <a:fillRect/>
          </a:stretch>
        </p:blipFill>
        <p:spPr>
          <a:xfrm>
            <a:off x="3279423" y="4860341"/>
            <a:ext cx="5366026" cy="1143059"/>
          </a:xfrm>
          <a:prstGeom prst="rect">
            <a:avLst/>
          </a:prstGeom>
        </p:spPr>
      </p:pic>
    </p:spTree>
    <p:extLst>
      <p:ext uri="{BB962C8B-B14F-4D97-AF65-F5344CB8AC3E}">
        <p14:creationId xmlns:p14="http://schemas.microsoft.com/office/powerpoint/2010/main" val="2067168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1AEC-411D-EDBB-2C43-7BAD24160381}"/>
              </a:ext>
            </a:extLst>
          </p:cNvPr>
          <p:cNvSpPr>
            <a:spLocks noGrp="1"/>
          </p:cNvSpPr>
          <p:nvPr>
            <p:ph type="title"/>
          </p:nvPr>
        </p:nvSpPr>
        <p:spPr/>
        <p:txBody>
          <a:bodyPr/>
          <a:lstStyle/>
          <a:p>
            <a:r>
              <a:rPr lang="en-IN" dirty="0"/>
              <a:t>Main Functions of Operating Systems</a:t>
            </a:r>
          </a:p>
        </p:txBody>
      </p:sp>
      <p:sp>
        <p:nvSpPr>
          <p:cNvPr id="3" name="Content Placeholder 2">
            <a:extLst>
              <a:ext uri="{FF2B5EF4-FFF2-40B4-BE49-F238E27FC236}">
                <a16:creationId xmlns:a16="http://schemas.microsoft.com/office/drawing/2014/main" id="{D6A1FDAD-9157-4E3A-D632-A88A25BF9DB1}"/>
              </a:ext>
            </a:extLst>
          </p:cNvPr>
          <p:cNvSpPr>
            <a:spLocks noGrp="1"/>
          </p:cNvSpPr>
          <p:nvPr>
            <p:ph idx="1"/>
          </p:nvPr>
        </p:nvSpPr>
        <p:spPr/>
        <p:txBody>
          <a:bodyPr/>
          <a:lstStyle/>
          <a:p>
            <a:endParaRPr lang="en-IN"/>
          </a:p>
        </p:txBody>
      </p:sp>
      <p:sp>
        <p:nvSpPr>
          <p:cNvPr id="4" name="TextBox 3">
            <a:extLst>
              <a:ext uri="{FF2B5EF4-FFF2-40B4-BE49-F238E27FC236}">
                <a16:creationId xmlns:a16="http://schemas.microsoft.com/office/drawing/2014/main" id="{C41D9F15-5285-64CF-2E97-A730E11C7FE5}"/>
              </a:ext>
            </a:extLst>
          </p:cNvPr>
          <p:cNvSpPr txBox="1"/>
          <p:nvPr/>
        </p:nvSpPr>
        <p:spPr>
          <a:xfrm>
            <a:off x="1197794" y="1957966"/>
            <a:ext cx="2917861" cy="830997"/>
          </a:xfrm>
          <a:prstGeom prst="rect">
            <a:avLst/>
          </a:prstGeom>
          <a:solidFill>
            <a:schemeClr val="accent2">
              <a:lumMod val="40000"/>
              <a:lumOff val="60000"/>
            </a:schemeClr>
          </a:solidFill>
        </p:spPr>
        <p:txBody>
          <a:bodyPr wrap="square" rtlCol="0">
            <a:spAutoFit/>
          </a:bodyPr>
          <a:lstStyle/>
          <a:p>
            <a:r>
              <a:rPr lang="en-IN" sz="2400" b="1" dirty="0"/>
              <a:t>Provide abstraction to user programs</a:t>
            </a:r>
          </a:p>
        </p:txBody>
      </p:sp>
      <p:sp>
        <p:nvSpPr>
          <p:cNvPr id="5" name="TextBox 4">
            <a:extLst>
              <a:ext uri="{FF2B5EF4-FFF2-40B4-BE49-F238E27FC236}">
                <a16:creationId xmlns:a16="http://schemas.microsoft.com/office/drawing/2014/main" id="{223606A5-99E4-C50E-6885-C378BD5729E2}"/>
              </a:ext>
            </a:extLst>
          </p:cNvPr>
          <p:cNvSpPr txBox="1"/>
          <p:nvPr/>
        </p:nvSpPr>
        <p:spPr>
          <a:xfrm>
            <a:off x="7673083" y="1942084"/>
            <a:ext cx="2917861" cy="830997"/>
          </a:xfrm>
          <a:prstGeom prst="rect">
            <a:avLst/>
          </a:prstGeom>
          <a:solidFill>
            <a:schemeClr val="accent2">
              <a:lumMod val="40000"/>
              <a:lumOff val="60000"/>
            </a:schemeClr>
          </a:solidFill>
        </p:spPr>
        <p:txBody>
          <a:bodyPr wrap="square" rtlCol="0">
            <a:spAutoFit/>
          </a:bodyPr>
          <a:lstStyle/>
          <a:p>
            <a:r>
              <a:rPr lang="en-IN" sz="2400" b="1" dirty="0"/>
              <a:t>Managing computer resources</a:t>
            </a:r>
          </a:p>
        </p:txBody>
      </p:sp>
      <p:sp>
        <p:nvSpPr>
          <p:cNvPr id="6" name="Speech Bubble: Rectangle 5">
            <a:extLst>
              <a:ext uri="{FF2B5EF4-FFF2-40B4-BE49-F238E27FC236}">
                <a16:creationId xmlns:a16="http://schemas.microsoft.com/office/drawing/2014/main" id="{97C4A040-FD6D-8EA6-C07A-6DACEE20B5FC}"/>
              </a:ext>
            </a:extLst>
          </p:cNvPr>
          <p:cNvSpPr/>
          <p:nvPr/>
        </p:nvSpPr>
        <p:spPr>
          <a:xfrm>
            <a:off x="940939" y="3429000"/>
            <a:ext cx="5911923" cy="2880304"/>
          </a:xfrm>
          <a:prstGeom prst="wedgeRectCallout">
            <a:avLst>
              <a:gd name="adj1" fmla="val -29349"/>
              <a:gd name="adj2" fmla="val -72517"/>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modern computer consists of one or more processors, some main memory,</a:t>
            </a:r>
          </a:p>
          <a:p>
            <a:pPr algn="ctr"/>
            <a:r>
              <a:rPr lang="en-US" sz="2000" dirty="0"/>
              <a:t>disks, printers, a keyboard, a mouse, a display, network interfaces, and various</a:t>
            </a:r>
          </a:p>
          <a:p>
            <a:pPr algn="ctr"/>
            <a:r>
              <a:rPr lang="en-US" sz="2000" dirty="0"/>
              <a:t>other input/output devices. If every application programmer</a:t>
            </a:r>
          </a:p>
          <a:p>
            <a:pPr algn="ctr"/>
            <a:r>
              <a:rPr lang="en-US" sz="2000" dirty="0"/>
              <a:t>had to understand how all these things work in detail, no code would ever</a:t>
            </a:r>
          </a:p>
          <a:p>
            <a:pPr algn="ctr"/>
            <a:r>
              <a:rPr lang="en-US" sz="2000" dirty="0"/>
              <a:t>get written.</a:t>
            </a:r>
            <a:endParaRPr lang="en-IN" sz="2000" dirty="0"/>
          </a:p>
        </p:txBody>
      </p:sp>
      <p:sp>
        <p:nvSpPr>
          <p:cNvPr id="7" name="Speech Bubble: Rectangle 6">
            <a:extLst>
              <a:ext uri="{FF2B5EF4-FFF2-40B4-BE49-F238E27FC236}">
                <a16:creationId xmlns:a16="http://schemas.microsoft.com/office/drawing/2014/main" id="{5A8BF69E-B6E4-470F-9434-B16C985E918C}"/>
              </a:ext>
            </a:extLst>
          </p:cNvPr>
          <p:cNvSpPr/>
          <p:nvPr/>
        </p:nvSpPr>
        <p:spPr>
          <a:xfrm>
            <a:off x="8090898" y="3907234"/>
            <a:ext cx="2917861" cy="1918213"/>
          </a:xfrm>
          <a:prstGeom prst="wedgeRectCallout">
            <a:avLst>
              <a:gd name="adj1" fmla="val -27437"/>
              <a:gd name="adj2" fmla="val -10888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Managing these resources in itself is a huge task!</a:t>
            </a:r>
            <a:endParaRPr lang="en-IN" sz="2000" dirty="0"/>
          </a:p>
        </p:txBody>
      </p:sp>
    </p:spTree>
    <p:extLst>
      <p:ext uri="{BB962C8B-B14F-4D97-AF65-F5344CB8AC3E}">
        <p14:creationId xmlns:p14="http://schemas.microsoft.com/office/powerpoint/2010/main" val="10057814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3D7E6-1473-2FFB-741C-F9AAD1DA79DB}"/>
              </a:ext>
            </a:extLst>
          </p:cNvPr>
          <p:cNvSpPr>
            <a:spLocks noGrp="1"/>
          </p:cNvSpPr>
          <p:nvPr>
            <p:ph type="title"/>
          </p:nvPr>
        </p:nvSpPr>
        <p:spPr/>
        <p:txBody>
          <a:bodyPr/>
          <a:lstStyle/>
          <a:p>
            <a:r>
              <a:rPr lang="en-IN" dirty="0"/>
              <a:t>Priority Scheduling – Problem</a:t>
            </a:r>
          </a:p>
        </p:txBody>
      </p:sp>
      <p:sp>
        <p:nvSpPr>
          <p:cNvPr id="3" name="Content Placeholder 2">
            <a:extLst>
              <a:ext uri="{FF2B5EF4-FFF2-40B4-BE49-F238E27FC236}">
                <a16:creationId xmlns:a16="http://schemas.microsoft.com/office/drawing/2014/main" id="{030C4304-A5F3-2BFD-2AF1-68C5664BD80C}"/>
              </a:ext>
            </a:extLst>
          </p:cNvPr>
          <p:cNvSpPr>
            <a:spLocks noGrp="1"/>
          </p:cNvSpPr>
          <p:nvPr>
            <p:ph idx="1"/>
          </p:nvPr>
        </p:nvSpPr>
        <p:spPr/>
        <p:txBody>
          <a:bodyPr/>
          <a:lstStyle/>
          <a:p>
            <a:r>
              <a:rPr lang="en-IN" dirty="0"/>
              <a:t>Perform priority scheduling for the following processes:</a:t>
            </a:r>
          </a:p>
        </p:txBody>
      </p:sp>
      <p:pic>
        <p:nvPicPr>
          <p:cNvPr id="5" name="Picture 4">
            <a:extLst>
              <a:ext uri="{FF2B5EF4-FFF2-40B4-BE49-F238E27FC236}">
                <a16:creationId xmlns:a16="http://schemas.microsoft.com/office/drawing/2014/main" id="{AC1DCD1E-3133-863F-7842-3C8BCED313F1}"/>
              </a:ext>
            </a:extLst>
          </p:cNvPr>
          <p:cNvPicPr>
            <a:picLocks noChangeAspect="1"/>
          </p:cNvPicPr>
          <p:nvPr/>
        </p:nvPicPr>
        <p:blipFill>
          <a:blip r:embed="rId2"/>
          <a:stretch>
            <a:fillRect/>
          </a:stretch>
        </p:blipFill>
        <p:spPr>
          <a:xfrm>
            <a:off x="513902" y="2443952"/>
            <a:ext cx="10839898" cy="3043352"/>
          </a:xfrm>
          <a:prstGeom prst="rect">
            <a:avLst/>
          </a:prstGeom>
        </p:spPr>
      </p:pic>
    </p:spTree>
    <p:extLst>
      <p:ext uri="{BB962C8B-B14F-4D97-AF65-F5344CB8AC3E}">
        <p14:creationId xmlns:p14="http://schemas.microsoft.com/office/powerpoint/2010/main" val="2448873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53C6-5027-37A3-1016-D58D3D42D89F}"/>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2CF42AFC-0C02-1034-6244-D6C2CEE9E4D1}"/>
              </a:ext>
            </a:extLst>
          </p:cNvPr>
          <p:cNvSpPr>
            <a:spLocks noGrp="1"/>
          </p:cNvSpPr>
          <p:nvPr>
            <p:ph idx="1"/>
          </p:nvPr>
        </p:nvSpPr>
        <p:spPr/>
        <p:txBody>
          <a:bodyPr/>
          <a:lstStyle/>
          <a:p>
            <a:r>
              <a:rPr lang="en-IN" dirty="0"/>
              <a:t>We can draw a Gantt chart</a:t>
            </a:r>
          </a:p>
        </p:txBody>
      </p:sp>
      <p:pic>
        <p:nvPicPr>
          <p:cNvPr id="5" name="Picture 4">
            <a:extLst>
              <a:ext uri="{FF2B5EF4-FFF2-40B4-BE49-F238E27FC236}">
                <a16:creationId xmlns:a16="http://schemas.microsoft.com/office/drawing/2014/main" id="{BF6B45D3-B7DF-E74A-A7E0-CFFC16A3C2DB}"/>
              </a:ext>
            </a:extLst>
          </p:cNvPr>
          <p:cNvPicPr>
            <a:picLocks noChangeAspect="1"/>
          </p:cNvPicPr>
          <p:nvPr/>
        </p:nvPicPr>
        <p:blipFill>
          <a:blip r:embed="rId2"/>
          <a:stretch>
            <a:fillRect/>
          </a:stretch>
        </p:blipFill>
        <p:spPr>
          <a:xfrm>
            <a:off x="2702727" y="2269908"/>
            <a:ext cx="4896102" cy="4222967"/>
          </a:xfrm>
          <a:prstGeom prst="rect">
            <a:avLst/>
          </a:prstGeom>
        </p:spPr>
      </p:pic>
    </p:spTree>
    <p:extLst>
      <p:ext uri="{BB962C8B-B14F-4D97-AF65-F5344CB8AC3E}">
        <p14:creationId xmlns:p14="http://schemas.microsoft.com/office/powerpoint/2010/main" val="7535578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0534-63D4-56E9-17DD-2E82D1D66D0D}"/>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3C345531-F150-633E-5C9E-D22F7034CD7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9766364-7252-C97A-BC09-D9D9376B4DDF}"/>
              </a:ext>
            </a:extLst>
          </p:cNvPr>
          <p:cNvPicPr>
            <a:picLocks noChangeAspect="1"/>
          </p:cNvPicPr>
          <p:nvPr/>
        </p:nvPicPr>
        <p:blipFill>
          <a:blip r:embed="rId2"/>
          <a:stretch>
            <a:fillRect/>
          </a:stretch>
        </p:blipFill>
        <p:spPr>
          <a:xfrm>
            <a:off x="838200" y="1382943"/>
            <a:ext cx="10021584" cy="4794020"/>
          </a:xfrm>
          <a:prstGeom prst="rect">
            <a:avLst/>
          </a:prstGeom>
        </p:spPr>
      </p:pic>
    </p:spTree>
    <p:extLst>
      <p:ext uri="{BB962C8B-B14F-4D97-AF65-F5344CB8AC3E}">
        <p14:creationId xmlns:p14="http://schemas.microsoft.com/office/powerpoint/2010/main" val="29591167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4CCF-12FD-7D9A-235E-E45946629F18}"/>
              </a:ext>
            </a:extLst>
          </p:cNvPr>
          <p:cNvSpPr>
            <a:spLocks noGrp="1"/>
          </p:cNvSpPr>
          <p:nvPr>
            <p:ph type="title"/>
          </p:nvPr>
        </p:nvSpPr>
        <p:spPr/>
        <p:txBody>
          <a:bodyPr/>
          <a:lstStyle/>
          <a:p>
            <a:r>
              <a:rPr lang="en-IN" dirty="0"/>
              <a:t>Priority Scheduling – Points</a:t>
            </a:r>
          </a:p>
        </p:txBody>
      </p:sp>
      <p:sp>
        <p:nvSpPr>
          <p:cNvPr id="3" name="Content Placeholder 2">
            <a:extLst>
              <a:ext uri="{FF2B5EF4-FFF2-40B4-BE49-F238E27FC236}">
                <a16:creationId xmlns:a16="http://schemas.microsoft.com/office/drawing/2014/main" id="{C19ACD7A-652E-804A-2410-12FED933AF33}"/>
              </a:ext>
            </a:extLst>
          </p:cNvPr>
          <p:cNvSpPr>
            <a:spLocks noGrp="1"/>
          </p:cNvSpPr>
          <p:nvPr>
            <p:ph idx="1"/>
          </p:nvPr>
        </p:nvSpPr>
        <p:spPr/>
        <p:txBody>
          <a:bodyPr/>
          <a:lstStyle/>
          <a:p>
            <a:r>
              <a:rPr lang="en-US" dirty="0"/>
              <a:t>A process having lower priority can be indefinitely blocked or starved. </a:t>
            </a:r>
          </a:p>
          <a:p>
            <a:r>
              <a:rPr lang="en-US" dirty="0"/>
              <a:t>To prevent this, we do </a:t>
            </a:r>
            <a:r>
              <a:rPr lang="en-US" b="1" dirty="0"/>
              <a:t>aging</a:t>
            </a:r>
            <a:r>
              <a:rPr lang="en-US" dirty="0"/>
              <a:t>,</a:t>
            </a:r>
            <a:r>
              <a:rPr lang="en-US" b="1" dirty="0"/>
              <a:t> </a:t>
            </a:r>
            <a:r>
              <a:rPr lang="en-US" dirty="0"/>
              <a:t>where the priority of the process is increased as it waits in the queue. </a:t>
            </a:r>
          </a:p>
          <a:p>
            <a:r>
              <a:rPr lang="en-US" dirty="0"/>
              <a:t>So, a process which has been in a queue for a long time will reach high priority, and hence it won’t be starved.</a:t>
            </a:r>
            <a:endParaRPr lang="en-IN" dirty="0"/>
          </a:p>
        </p:txBody>
      </p:sp>
    </p:spTree>
    <p:extLst>
      <p:ext uri="{BB962C8B-B14F-4D97-AF65-F5344CB8AC3E}">
        <p14:creationId xmlns:p14="http://schemas.microsoft.com/office/powerpoint/2010/main" val="574875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FE1D-11F2-84A6-F699-B36D1CB297AD}"/>
              </a:ext>
            </a:extLst>
          </p:cNvPr>
          <p:cNvSpPr>
            <a:spLocks noGrp="1"/>
          </p:cNvSpPr>
          <p:nvPr>
            <p:ph type="title"/>
          </p:nvPr>
        </p:nvSpPr>
        <p:spPr/>
        <p:txBody>
          <a:bodyPr/>
          <a:lstStyle/>
          <a:p>
            <a:r>
              <a:rPr lang="en-IN" dirty="0"/>
              <a:t>Earliest Deadline First (EDF) Scheduling</a:t>
            </a:r>
          </a:p>
        </p:txBody>
      </p:sp>
      <p:sp>
        <p:nvSpPr>
          <p:cNvPr id="3" name="Content Placeholder 2">
            <a:extLst>
              <a:ext uri="{FF2B5EF4-FFF2-40B4-BE49-F238E27FC236}">
                <a16:creationId xmlns:a16="http://schemas.microsoft.com/office/drawing/2014/main" id="{BA2EF31E-A1E4-06F7-1AD8-EE68F1531D26}"/>
              </a:ext>
            </a:extLst>
          </p:cNvPr>
          <p:cNvSpPr>
            <a:spLocks noGrp="1"/>
          </p:cNvSpPr>
          <p:nvPr>
            <p:ph idx="1"/>
          </p:nvPr>
        </p:nvSpPr>
        <p:spPr/>
        <p:txBody>
          <a:bodyPr/>
          <a:lstStyle/>
          <a:p>
            <a:r>
              <a:rPr lang="en-US" b="1" dirty="0"/>
              <a:t>Earliest Deadline First (EDF)</a:t>
            </a:r>
            <a:r>
              <a:rPr lang="en-US" dirty="0"/>
              <a:t> is an optimal dynamic priority scheduling algorithm used in real-time systems.</a:t>
            </a:r>
          </a:p>
          <a:p>
            <a:r>
              <a:rPr lang="en-US" dirty="0"/>
              <a:t>EDF uses priorities to the jobs for scheduling. </a:t>
            </a:r>
          </a:p>
          <a:p>
            <a:r>
              <a:rPr lang="en-US" dirty="0"/>
              <a:t>It assigns priorities to the task according to the absolute deadline. </a:t>
            </a:r>
          </a:p>
          <a:p>
            <a:r>
              <a:rPr lang="en-US" dirty="0"/>
              <a:t>The task whose deadline is closest gets the highest priority. </a:t>
            </a:r>
          </a:p>
          <a:p>
            <a:r>
              <a:rPr lang="en-US" dirty="0"/>
              <a:t>The priorities are assigned and changed in a dynamic fashion.</a:t>
            </a:r>
          </a:p>
          <a:p>
            <a:endParaRPr lang="en-IN" dirty="0"/>
          </a:p>
        </p:txBody>
      </p:sp>
    </p:spTree>
    <p:extLst>
      <p:ext uri="{BB962C8B-B14F-4D97-AF65-F5344CB8AC3E}">
        <p14:creationId xmlns:p14="http://schemas.microsoft.com/office/powerpoint/2010/main" val="39282223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F9B5-F13D-A399-4899-C7E83AE26146}"/>
              </a:ext>
            </a:extLst>
          </p:cNvPr>
          <p:cNvSpPr>
            <a:spLocks noGrp="1"/>
          </p:cNvSpPr>
          <p:nvPr>
            <p:ph type="title"/>
          </p:nvPr>
        </p:nvSpPr>
        <p:spPr/>
        <p:txBody>
          <a:bodyPr/>
          <a:lstStyle/>
          <a:p>
            <a:r>
              <a:rPr lang="en-IN" dirty="0"/>
              <a:t>Linux and Process-related Commands</a:t>
            </a:r>
          </a:p>
        </p:txBody>
      </p:sp>
      <p:sp>
        <p:nvSpPr>
          <p:cNvPr id="3" name="Content Placeholder 2">
            <a:extLst>
              <a:ext uri="{FF2B5EF4-FFF2-40B4-BE49-F238E27FC236}">
                <a16:creationId xmlns:a16="http://schemas.microsoft.com/office/drawing/2014/main" id="{89859F9F-92FC-6347-6541-4B0CDAB494FF}"/>
              </a:ext>
            </a:extLst>
          </p:cNvPr>
          <p:cNvSpPr>
            <a:spLocks noGrp="1"/>
          </p:cNvSpPr>
          <p:nvPr>
            <p:ph idx="1"/>
          </p:nvPr>
        </p:nvSpPr>
        <p:spPr/>
        <p:txBody>
          <a:bodyPr/>
          <a:lstStyle/>
          <a:p>
            <a:r>
              <a:rPr lang="en-IN" dirty="0"/>
              <a:t>To find out which processes are running on Linux, we can use the </a:t>
            </a:r>
            <a:r>
              <a:rPr lang="en-IN" b="1" dirty="0" err="1"/>
              <a:t>ps</a:t>
            </a:r>
            <a:r>
              <a:rPr lang="en-IN" dirty="0"/>
              <a:t> command</a:t>
            </a:r>
          </a:p>
          <a:p>
            <a:endParaRPr lang="en-IN" dirty="0"/>
          </a:p>
          <a:p>
            <a:endParaRPr lang="en-IN" dirty="0"/>
          </a:p>
          <a:p>
            <a:r>
              <a:rPr lang="en-IN" dirty="0"/>
              <a:t>To see a tree of the processes, we can use </a:t>
            </a:r>
            <a:r>
              <a:rPr lang="en-IN" b="1" dirty="0" err="1"/>
              <a:t>pstree</a:t>
            </a:r>
            <a:endParaRPr lang="en-IN" dirty="0"/>
          </a:p>
          <a:p>
            <a:endParaRPr lang="en-IN" dirty="0"/>
          </a:p>
        </p:txBody>
      </p:sp>
      <p:pic>
        <p:nvPicPr>
          <p:cNvPr id="5" name="Picture 4">
            <a:extLst>
              <a:ext uri="{FF2B5EF4-FFF2-40B4-BE49-F238E27FC236}">
                <a16:creationId xmlns:a16="http://schemas.microsoft.com/office/drawing/2014/main" id="{FB3C9F30-100E-2AA7-3880-E0975CD0BB62}"/>
              </a:ext>
            </a:extLst>
          </p:cNvPr>
          <p:cNvPicPr>
            <a:picLocks noChangeAspect="1"/>
          </p:cNvPicPr>
          <p:nvPr/>
        </p:nvPicPr>
        <p:blipFill>
          <a:blip r:embed="rId2"/>
          <a:stretch>
            <a:fillRect/>
          </a:stretch>
        </p:blipFill>
        <p:spPr>
          <a:xfrm>
            <a:off x="2946900" y="2331036"/>
            <a:ext cx="3926351" cy="1172452"/>
          </a:xfrm>
          <a:prstGeom prst="rect">
            <a:avLst/>
          </a:prstGeom>
        </p:spPr>
      </p:pic>
    </p:spTree>
    <p:extLst>
      <p:ext uri="{BB962C8B-B14F-4D97-AF65-F5344CB8AC3E}">
        <p14:creationId xmlns:p14="http://schemas.microsoft.com/office/powerpoint/2010/main" val="6274405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0F5AB-51BF-980F-89BC-C1FED8EF7002}"/>
              </a:ext>
            </a:extLst>
          </p:cNvPr>
          <p:cNvSpPr>
            <a:spLocks noGrp="1"/>
          </p:cNvSpPr>
          <p:nvPr>
            <p:ph type="title"/>
          </p:nvPr>
        </p:nvSpPr>
        <p:spPr/>
        <p:txBody>
          <a:bodyPr/>
          <a:lstStyle/>
          <a:p>
            <a:r>
              <a:rPr lang="en-IN" dirty="0"/>
              <a:t>Process Creation Commands – fork, </a:t>
            </a:r>
            <a:r>
              <a:rPr lang="en-IN" dirty="0" err="1"/>
              <a:t>waitpid</a:t>
            </a:r>
            <a:r>
              <a:rPr lang="en-IN" dirty="0"/>
              <a:t>, and exec</a:t>
            </a:r>
          </a:p>
        </p:txBody>
      </p:sp>
      <p:sp>
        <p:nvSpPr>
          <p:cNvPr id="3" name="Content Placeholder 2">
            <a:extLst>
              <a:ext uri="{FF2B5EF4-FFF2-40B4-BE49-F238E27FC236}">
                <a16:creationId xmlns:a16="http://schemas.microsoft.com/office/drawing/2014/main" id="{56BF9828-D66E-BA0A-915F-9E02D0FA91C0}"/>
              </a:ext>
            </a:extLst>
          </p:cNvPr>
          <p:cNvSpPr>
            <a:spLocks noGrp="1"/>
          </p:cNvSpPr>
          <p:nvPr>
            <p:ph idx="1"/>
          </p:nvPr>
        </p:nvSpPr>
        <p:spPr/>
        <p:txBody>
          <a:bodyPr/>
          <a:lstStyle/>
          <a:p>
            <a:endParaRPr lang="en-IN" dirty="0"/>
          </a:p>
        </p:txBody>
      </p:sp>
      <p:sp>
        <p:nvSpPr>
          <p:cNvPr id="4" name="Callout: Right Arrow 3">
            <a:extLst>
              <a:ext uri="{FF2B5EF4-FFF2-40B4-BE49-F238E27FC236}">
                <a16:creationId xmlns:a16="http://schemas.microsoft.com/office/drawing/2014/main" id="{4D8D2966-0DE1-9EFB-8A52-9AF5CD9AFEF2}"/>
              </a:ext>
            </a:extLst>
          </p:cNvPr>
          <p:cNvSpPr/>
          <p:nvPr/>
        </p:nvSpPr>
        <p:spPr>
          <a:xfrm>
            <a:off x="1633591" y="2155891"/>
            <a:ext cx="1530849" cy="750014"/>
          </a:xfrm>
          <a:prstGeom prst="right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fork</a:t>
            </a:r>
          </a:p>
        </p:txBody>
      </p:sp>
      <p:sp>
        <p:nvSpPr>
          <p:cNvPr id="5" name="TextBox 4">
            <a:extLst>
              <a:ext uri="{FF2B5EF4-FFF2-40B4-BE49-F238E27FC236}">
                <a16:creationId xmlns:a16="http://schemas.microsoft.com/office/drawing/2014/main" id="{6B96C48D-B99A-8525-0144-7B8047B74536}"/>
              </a:ext>
            </a:extLst>
          </p:cNvPr>
          <p:cNvSpPr txBox="1"/>
          <p:nvPr/>
        </p:nvSpPr>
        <p:spPr>
          <a:xfrm>
            <a:off x="3524035" y="1825625"/>
            <a:ext cx="8116585" cy="1477328"/>
          </a:xfrm>
          <a:prstGeom prst="rect">
            <a:avLst/>
          </a:prstGeom>
          <a:solidFill>
            <a:schemeClr val="accent4">
              <a:lumMod val="20000"/>
              <a:lumOff val="80000"/>
            </a:schemeClr>
          </a:solidFill>
        </p:spPr>
        <p:txBody>
          <a:bodyPr wrap="square" rtlCol="0">
            <a:spAutoFit/>
          </a:bodyPr>
          <a:lstStyle/>
          <a:p>
            <a:r>
              <a:rPr lang="en-IN" dirty="0"/>
              <a:t>It is a clone operation. </a:t>
            </a:r>
          </a:p>
          <a:p>
            <a:r>
              <a:rPr lang="en-IN" dirty="0"/>
              <a:t>Here, the current process is taken and cloned. </a:t>
            </a:r>
          </a:p>
          <a:p>
            <a:r>
              <a:rPr lang="en-IN" dirty="0"/>
              <a:t>So, now we have a parent process and a child process with two different process IDs.</a:t>
            </a:r>
          </a:p>
          <a:p>
            <a:r>
              <a:rPr lang="en-IN" dirty="0"/>
              <a:t>Everything (sack, heap, file descriptors etc) are copied from the parent process to the child process. The two are independent processes now.</a:t>
            </a:r>
          </a:p>
        </p:txBody>
      </p:sp>
      <p:sp>
        <p:nvSpPr>
          <p:cNvPr id="6" name="Callout: Right Arrow 5">
            <a:extLst>
              <a:ext uri="{FF2B5EF4-FFF2-40B4-BE49-F238E27FC236}">
                <a16:creationId xmlns:a16="http://schemas.microsoft.com/office/drawing/2014/main" id="{7E9F6801-1490-3664-F085-497F3CDA83BB}"/>
              </a:ext>
            </a:extLst>
          </p:cNvPr>
          <p:cNvSpPr/>
          <p:nvPr/>
        </p:nvSpPr>
        <p:spPr>
          <a:xfrm>
            <a:off x="1633591" y="3869894"/>
            <a:ext cx="1530849" cy="750014"/>
          </a:xfrm>
          <a:prstGeom prst="right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waitpid</a:t>
            </a:r>
            <a:endParaRPr lang="en-IN" dirty="0"/>
          </a:p>
        </p:txBody>
      </p:sp>
      <p:sp>
        <p:nvSpPr>
          <p:cNvPr id="7" name="TextBox 6">
            <a:extLst>
              <a:ext uri="{FF2B5EF4-FFF2-40B4-BE49-F238E27FC236}">
                <a16:creationId xmlns:a16="http://schemas.microsoft.com/office/drawing/2014/main" id="{F0D7C294-4689-EA98-45EE-54D4097624AB}"/>
              </a:ext>
            </a:extLst>
          </p:cNvPr>
          <p:cNvSpPr txBox="1"/>
          <p:nvPr/>
        </p:nvSpPr>
        <p:spPr>
          <a:xfrm>
            <a:off x="3524035" y="3539628"/>
            <a:ext cx="8116585" cy="1200329"/>
          </a:xfrm>
          <a:prstGeom prst="rect">
            <a:avLst/>
          </a:prstGeom>
          <a:solidFill>
            <a:schemeClr val="accent4">
              <a:lumMod val="20000"/>
              <a:lumOff val="80000"/>
            </a:schemeClr>
          </a:solidFill>
        </p:spPr>
        <p:txBody>
          <a:bodyPr wrap="square" rtlCol="0">
            <a:spAutoFit/>
          </a:bodyPr>
          <a:lstStyle/>
          <a:p>
            <a:r>
              <a:rPr lang="en-IN" dirty="0"/>
              <a:t>Consider the shell. It reads a command from the terminal, forks off a child process, waits for the child process to execute the command, and then reads the next command when the child terminates. </a:t>
            </a:r>
          </a:p>
          <a:p>
            <a:r>
              <a:rPr lang="en-IN" dirty="0"/>
              <a:t>To wait for the child to finish, the parent executes a </a:t>
            </a:r>
            <a:r>
              <a:rPr lang="en-IN" i="1" dirty="0" err="1"/>
              <a:t>waitpid</a:t>
            </a:r>
            <a:r>
              <a:rPr lang="en-IN" dirty="0"/>
              <a:t> system call.</a:t>
            </a:r>
          </a:p>
        </p:txBody>
      </p:sp>
      <p:sp>
        <p:nvSpPr>
          <p:cNvPr id="8" name="Callout: Right Arrow 7">
            <a:extLst>
              <a:ext uri="{FF2B5EF4-FFF2-40B4-BE49-F238E27FC236}">
                <a16:creationId xmlns:a16="http://schemas.microsoft.com/office/drawing/2014/main" id="{764780AA-E50F-E1CC-7A97-009D33E3BF67}"/>
              </a:ext>
            </a:extLst>
          </p:cNvPr>
          <p:cNvSpPr/>
          <p:nvPr/>
        </p:nvSpPr>
        <p:spPr>
          <a:xfrm>
            <a:off x="1633591" y="5241422"/>
            <a:ext cx="1530849" cy="750014"/>
          </a:xfrm>
          <a:prstGeom prst="right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exec</a:t>
            </a:r>
          </a:p>
        </p:txBody>
      </p:sp>
      <p:sp>
        <p:nvSpPr>
          <p:cNvPr id="9" name="TextBox 8">
            <a:extLst>
              <a:ext uri="{FF2B5EF4-FFF2-40B4-BE49-F238E27FC236}">
                <a16:creationId xmlns:a16="http://schemas.microsoft.com/office/drawing/2014/main" id="{C959DD8C-FAA8-E9D4-054A-0F203C11F015}"/>
              </a:ext>
            </a:extLst>
          </p:cNvPr>
          <p:cNvSpPr txBox="1"/>
          <p:nvPr/>
        </p:nvSpPr>
        <p:spPr>
          <a:xfrm>
            <a:off x="3524035" y="4911156"/>
            <a:ext cx="8116585" cy="923330"/>
          </a:xfrm>
          <a:prstGeom prst="rect">
            <a:avLst/>
          </a:prstGeom>
          <a:solidFill>
            <a:schemeClr val="accent4">
              <a:lumMod val="20000"/>
              <a:lumOff val="80000"/>
            </a:schemeClr>
          </a:solidFill>
        </p:spPr>
        <p:txBody>
          <a:bodyPr wrap="square" rtlCol="0">
            <a:spAutoFit/>
          </a:bodyPr>
          <a:lstStyle/>
          <a:p>
            <a:r>
              <a:rPr lang="en-IN" dirty="0"/>
              <a:t>The child process must execute the command typed by the user. For this, the </a:t>
            </a:r>
            <a:r>
              <a:rPr lang="en-IN" i="1" dirty="0"/>
              <a:t>exec</a:t>
            </a:r>
            <a:r>
              <a:rPr lang="en-IN" dirty="0"/>
              <a:t> call is used. The entire core image of the process is replaced by the file named in its first parameter (see next slide).</a:t>
            </a:r>
          </a:p>
        </p:txBody>
      </p:sp>
    </p:spTree>
    <p:extLst>
      <p:ext uri="{BB962C8B-B14F-4D97-AF65-F5344CB8AC3E}">
        <p14:creationId xmlns:p14="http://schemas.microsoft.com/office/powerpoint/2010/main" val="23793246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7114-5E6C-77AD-C85D-82C887C506FB}"/>
              </a:ext>
            </a:extLst>
          </p:cNvPr>
          <p:cNvSpPr>
            <a:spLocks noGrp="1"/>
          </p:cNvSpPr>
          <p:nvPr>
            <p:ph type="title"/>
          </p:nvPr>
        </p:nvSpPr>
        <p:spPr/>
        <p:txBody>
          <a:bodyPr/>
          <a:lstStyle/>
          <a:p>
            <a:r>
              <a:rPr lang="en-IN" dirty="0"/>
              <a:t>Illustration of fork, </a:t>
            </a:r>
            <a:r>
              <a:rPr lang="en-IN" dirty="0" err="1"/>
              <a:t>waitpid</a:t>
            </a:r>
            <a:r>
              <a:rPr lang="en-IN" dirty="0"/>
              <a:t> and exec</a:t>
            </a:r>
          </a:p>
        </p:txBody>
      </p:sp>
      <p:sp>
        <p:nvSpPr>
          <p:cNvPr id="3" name="Content Placeholder 2">
            <a:extLst>
              <a:ext uri="{FF2B5EF4-FFF2-40B4-BE49-F238E27FC236}">
                <a16:creationId xmlns:a16="http://schemas.microsoft.com/office/drawing/2014/main" id="{10EA426D-9DFE-EFF3-F335-79432CD1E869}"/>
              </a:ext>
            </a:extLst>
          </p:cNvPr>
          <p:cNvSpPr>
            <a:spLocks noGrp="1"/>
          </p:cNvSpPr>
          <p:nvPr>
            <p:ph idx="1"/>
          </p:nvPr>
        </p:nvSpPr>
        <p:spPr/>
        <p:txBody>
          <a:bodyPr/>
          <a:lstStyle/>
          <a:p>
            <a:endParaRPr lang="en-IN"/>
          </a:p>
        </p:txBody>
      </p:sp>
      <p:pic>
        <p:nvPicPr>
          <p:cNvPr id="3074" name="Picture 2" descr="Process management :: Operating systems 2018">
            <a:extLst>
              <a:ext uri="{FF2B5EF4-FFF2-40B4-BE49-F238E27FC236}">
                <a16:creationId xmlns:a16="http://schemas.microsoft.com/office/drawing/2014/main" id="{71147E66-EB24-F50C-B3C2-0C37877A3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632" y="1584254"/>
            <a:ext cx="3403230" cy="459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6812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09FD-F351-25C4-7A95-8CC89896EF81}"/>
              </a:ext>
            </a:extLst>
          </p:cNvPr>
          <p:cNvSpPr>
            <a:spLocks noGrp="1"/>
          </p:cNvSpPr>
          <p:nvPr>
            <p:ph type="title"/>
          </p:nvPr>
        </p:nvSpPr>
        <p:spPr/>
        <p:txBody>
          <a:bodyPr/>
          <a:lstStyle/>
          <a:p>
            <a:r>
              <a:rPr lang="en-IN" dirty="0"/>
              <a:t>A Highly Simplified Shell</a:t>
            </a:r>
          </a:p>
        </p:txBody>
      </p:sp>
      <p:sp>
        <p:nvSpPr>
          <p:cNvPr id="3" name="Content Placeholder 2">
            <a:extLst>
              <a:ext uri="{FF2B5EF4-FFF2-40B4-BE49-F238E27FC236}">
                <a16:creationId xmlns:a16="http://schemas.microsoft.com/office/drawing/2014/main" id="{22EEE738-03FB-1AD8-4966-73A6EE6C66E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3A23AC-CC86-D980-D17E-D4BE93F5E5FB}"/>
              </a:ext>
            </a:extLst>
          </p:cNvPr>
          <p:cNvPicPr>
            <a:picLocks noChangeAspect="1"/>
          </p:cNvPicPr>
          <p:nvPr/>
        </p:nvPicPr>
        <p:blipFill>
          <a:blip r:embed="rId2"/>
          <a:stretch>
            <a:fillRect/>
          </a:stretch>
        </p:blipFill>
        <p:spPr>
          <a:xfrm>
            <a:off x="935598" y="1291052"/>
            <a:ext cx="9471130" cy="4678233"/>
          </a:xfrm>
          <a:prstGeom prst="rect">
            <a:avLst/>
          </a:prstGeom>
        </p:spPr>
      </p:pic>
    </p:spTree>
    <p:extLst>
      <p:ext uri="{BB962C8B-B14F-4D97-AF65-F5344CB8AC3E}">
        <p14:creationId xmlns:p14="http://schemas.microsoft.com/office/powerpoint/2010/main" val="6533478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B56E-94CC-4502-4884-410B0880B31F}"/>
              </a:ext>
            </a:extLst>
          </p:cNvPr>
          <p:cNvSpPr>
            <a:spLocks noGrp="1"/>
          </p:cNvSpPr>
          <p:nvPr>
            <p:ph type="title"/>
          </p:nvPr>
        </p:nvSpPr>
        <p:spPr/>
        <p:txBody>
          <a:bodyPr/>
          <a:lstStyle/>
          <a:p>
            <a:r>
              <a:rPr lang="en-IN" dirty="0"/>
              <a:t>Testing fork, </a:t>
            </a:r>
            <a:r>
              <a:rPr lang="en-IN" dirty="0" err="1"/>
              <a:t>waitpid</a:t>
            </a:r>
            <a:r>
              <a:rPr lang="en-IN" dirty="0"/>
              <a:t> and exec</a:t>
            </a:r>
          </a:p>
        </p:txBody>
      </p:sp>
      <p:sp>
        <p:nvSpPr>
          <p:cNvPr id="3" name="Content Placeholder 2">
            <a:extLst>
              <a:ext uri="{FF2B5EF4-FFF2-40B4-BE49-F238E27FC236}">
                <a16:creationId xmlns:a16="http://schemas.microsoft.com/office/drawing/2014/main" id="{69EC1800-9190-C83F-5F45-8EAA27E4F5CC}"/>
              </a:ext>
            </a:extLst>
          </p:cNvPr>
          <p:cNvSpPr>
            <a:spLocks noGrp="1"/>
          </p:cNvSpPr>
          <p:nvPr>
            <p:ph idx="1"/>
          </p:nvPr>
        </p:nvSpPr>
        <p:spPr/>
        <p:txBody>
          <a:bodyPr>
            <a:normAutofit fontScale="85000" lnSpcReduction="20000"/>
          </a:bodyPr>
          <a:lstStyle/>
          <a:p>
            <a:r>
              <a:rPr lang="en-IN" dirty="0"/>
              <a:t>Install </a:t>
            </a:r>
            <a:r>
              <a:rPr lang="en-IN" dirty="0" err="1"/>
              <a:t>gcc</a:t>
            </a:r>
            <a:r>
              <a:rPr lang="en-IN" dirty="0"/>
              <a:t> in the Linux machine</a:t>
            </a:r>
          </a:p>
          <a:p>
            <a:r>
              <a:rPr lang="en-IN" b="1" dirty="0" err="1"/>
              <a:t>sudo</a:t>
            </a:r>
            <a:r>
              <a:rPr lang="en-IN" b="1" dirty="0"/>
              <a:t> apt install </a:t>
            </a:r>
            <a:r>
              <a:rPr lang="en-IN" b="1" dirty="0" err="1"/>
              <a:t>gcc</a:t>
            </a:r>
            <a:endParaRPr lang="en-IN" dirty="0"/>
          </a:p>
          <a:p>
            <a:endParaRPr lang="en-IN" b="1" dirty="0"/>
          </a:p>
          <a:p>
            <a:r>
              <a:rPr lang="en-IN" dirty="0"/>
              <a:t>We will create three files</a:t>
            </a:r>
          </a:p>
          <a:p>
            <a:r>
              <a:rPr lang="en-IN" dirty="0" err="1"/>
              <a:t>fork_test.c</a:t>
            </a:r>
            <a:endParaRPr lang="en-IN" dirty="0"/>
          </a:p>
          <a:p>
            <a:r>
              <a:rPr lang="en-IN" dirty="0" err="1"/>
              <a:t>getpid.c</a:t>
            </a:r>
            <a:endParaRPr lang="en-IN" dirty="0"/>
          </a:p>
          <a:p>
            <a:r>
              <a:rPr lang="en-IN" dirty="0" err="1"/>
              <a:t>exec.c</a:t>
            </a:r>
            <a:endParaRPr lang="en-IN" dirty="0"/>
          </a:p>
          <a:p>
            <a:endParaRPr lang="en-IN" dirty="0"/>
          </a:p>
          <a:p>
            <a:r>
              <a:rPr lang="en-IN" dirty="0"/>
              <a:t>To compile and execute (Shown for one case)</a:t>
            </a:r>
          </a:p>
          <a:p>
            <a:r>
              <a:rPr lang="en-IN" dirty="0" err="1"/>
              <a:t>gcc</a:t>
            </a:r>
            <a:r>
              <a:rPr lang="en-IN" dirty="0"/>
              <a:t> </a:t>
            </a:r>
            <a:r>
              <a:rPr lang="en-IN" dirty="0" err="1"/>
              <a:t>fork_test.c</a:t>
            </a:r>
            <a:endParaRPr lang="en-IN" dirty="0"/>
          </a:p>
          <a:p>
            <a:r>
              <a:rPr lang="en-IN" dirty="0"/>
              <a:t>./</a:t>
            </a:r>
            <a:r>
              <a:rPr lang="en-IN" dirty="0" err="1"/>
              <a:t>a.out</a:t>
            </a:r>
            <a:endParaRPr lang="en-IN" dirty="0"/>
          </a:p>
        </p:txBody>
      </p:sp>
    </p:spTree>
    <p:extLst>
      <p:ext uri="{BB962C8B-B14F-4D97-AF65-F5344CB8AC3E}">
        <p14:creationId xmlns:p14="http://schemas.microsoft.com/office/powerpoint/2010/main" val="4273677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5115-A6E2-103B-1506-928596A33B2E}"/>
              </a:ext>
            </a:extLst>
          </p:cNvPr>
          <p:cNvSpPr>
            <a:spLocks noGrp="1"/>
          </p:cNvSpPr>
          <p:nvPr>
            <p:ph type="title"/>
          </p:nvPr>
        </p:nvSpPr>
        <p:spPr/>
        <p:txBody>
          <a:bodyPr/>
          <a:lstStyle/>
          <a:p>
            <a:r>
              <a:rPr lang="en-IN" dirty="0"/>
              <a:t>Kernel</a:t>
            </a:r>
          </a:p>
        </p:txBody>
      </p:sp>
      <p:sp>
        <p:nvSpPr>
          <p:cNvPr id="3" name="Content Placeholder 2">
            <a:extLst>
              <a:ext uri="{FF2B5EF4-FFF2-40B4-BE49-F238E27FC236}">
                <a16:creationId xmlns:a16="http://schemas.microsoft.com/office/drawing/2014/main" id="{7E37FFA4-1A62-7CB8-5CA1-5C3F3375E07D}"/>
              </a:ext>
            </a:extLst>
          </p:cNvPr>
          <p:cNvSpPr>
            <a:spLocks noGrp="1"/>
          </p:cNvSpPr>
          <p:nvPr>
            <p:ph idx="1"/>
          </p:nvPr>
        </p:nvSpPr>
        <p:spPr/>
        <p:txBody>
          <a:bodyPr/>
          <a:lstStyle/>
          <a:p>
            <a:r>
              <a:rPr lang="en-US" dirty="0"/>
              <a:t>“The one program running at all times on the computer” is the </a:t>
            </a:r>
            <a:r>
              <a:rPr lang="en-US" b="1" dirty="0"/>
              <a:t>kernel</a:t>
            </a:r>
            <a:r>
              <a:rPr lang="en-US" dirty="0"/>
              <a:t>.  </a:t>
            </a:r>
          </a:p>
          <a:p>
            <a:r>
              <a:rPr lang="en-US" dirty="0"/>
              <a:t>Everything else is either a </a:t>
            </a:r>
            <a:r>
              <a:rPr lang="en-US" b="1" dirty="0"/>
              <a:t>system program </a:t>
            </a:r>
            <a:r>
              <a:rPr lang="en-US" dirty="0"/>
              <a:t>(ships with the operating system) or an </a:t>
            </a:r>
            <a:r>
              <a:rPr lang="en-US" b="1" dirty="0"/>
              <a:t>application program</a:t>
            </a:r>
            <a:r>
              <a:rPr lang="en-US" dirty="0"/>
              <a:t>.</a:t>
            </a:r>
          </a:p>
          <a:p>
            <a:endParaRPr lang="en-US" b="1" dirty="0"/>
          </a:p>
          <a:p>
            <a:endParaRPr lang="en-US" dirty="0"/>
          </a:p>
          <a:p>
            <a:endParaRPr lang="en-IN" dirty="0"/>
          </a:p>
        </p:txBody>
      </p:sp>
      <p:pic>
        <p:nvPicPr>
          <p:cNvPr id="1026" name="Picture 2" descr="Kernel (operating system) - Wikipedia">
            <a:extLst>
              <a:ext uri="{FF2B5EF4-FFF2-40B4-BE49-F238E27FC236}">
                <a16:creationId xmlns:a16="http://schemas.microsoft.com/office/drawing/2014/main" id="{ED74BEC4-7F87-CC16-FE96-666982A79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430" y="3683340"/>
            <a:ext cx="3780300" cy="297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052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9145-F56C-CEFF-40D2-F43205E95CBC}"/>
              </a:ext>
            </a:extLst>
          </p:cNvPr>
          <p:cNvSpPr>
            <a:spLocks noGrp="1"/>
          </p:cNvSpPr>
          <p:nvPr>
            <p:ph type="title"/>
          </p:nvPr>
        </p:nvSpPr>
        <p:spPr/>
        <p:txBody>
          <a:bodyPr/>
          <a:lstStyle/>
          <a:p>
            <a:r>
              <a:rPr lang="en-IN" dirty="0" err="1"/>
              <a:t>fork_test.c</a:t>
            </a:r>
            <a:endParaRPr lang="en-IN" dirty="0"/>
          </a:p>
        </p:txBody>
      </p:sp>
      <p:sp>
        <p:nvSpPr>
          <p:cNvPr id="3" name="Content Placeholder 2">
            <a:extLst>
              <a:ext uri="{FF2B5EF4-FFF2-40B4-BE49-F238E27FC236}">
                <a16:creationId xmlns:a16="http://schemas.microsoft.com/office/drawing/2014/main" id="{47D81D97-8666-DA78-E2DB-D6951BC05E3D}"/>
              </a:ext>
            </a:extLst>
          </p:cNvPr>
          <p:cNvSpPr>
            <a:spLocks noGrp="1"/>
          </p:cNvSpPr>
          <p:nvPr>
            <p:ph idx="1"/>
          </p:nvPr>
        </p:nvSpPr>
        <p:spPr/>
        <p:txBody>
          <a:bodyPr>
            <a:normAutofit fontScale="25000" lnSpcReduction="20000"/>
          </a:bodyPr>
          <a:lstStyle/>
          <a:p>
            <a:r>
              <a:rPr lang="en-US" dirty="0"/>
              <a:t>#include &lt;</a:t>
            </a:r>
            <a:r>
              <a:rPr lang="en-US" dirty="0" err="1"/>
              <a:t>stdio.h</a:t>
            </a:r>
            <a:r>
              <a:rPr lang="en-US" dirty="0"/>
              <a:t>&gt;</a:t>
            </a:r>
          </a:p>
          <a:p>
            <a:r>
              <a:rPr lang="en-US" dirty="0"/>
              <a:t>#include &lt;</a:t>
            </a:r>
            <a:r>
              <a:rPr lang="en-US" dirty="0" err="1"/>
              <a:t>unistd.h</a:t>
            </a:r>
            <a:r>
              <a:rPr lang="en-US" dirty="0"/>
              <a:t>&gt;</a:t>
            </a:r>
          </a:p>
          <a:p>
            <a:endParaRPr lang="en-US" dirty="0"/>
          </a:p>
          <a:p>
            <a:r>
              <a:rPr lang="en-US" dirty="0"/>
              <a:t>/* This program forks and </a:t>
            </a:r>
            <a:r>
              <a:rPr lang="en-US" dirty="0" err="1"/>
              <a:t>and</a:t>
            </a:r>
            <a:r>
              <a:rPr lang="en-US" dirty="0"/>
              <a:t> the prints whether the process is</a:t>
            </a:r>
          </a:p>
          <a:p>
            <a:r>
              <a:rPr lang="en-US" dirty="0"/>
              <a:t> *   - the child (the return value of fork() is 0), or</a:t>
            </a:r>
          </a:p>
          <a:p>
            <a:r>
              <a:rPr lang="en-US" dirty="0"/>
              <a:t> *   - the parent (the return value of fork() is not zero)</a:t>
            </a:r>
          </a:p>
          <a:p>
            <a:r>
              <a:rPr lang="en-US" dirty="0"/>
              <a:t> *</a:t>
            </a:r>
          </a:p>
          <a:p>
            <a:r>
              <a:rPr lang="en-US" dirty="0"/>
              <a:t> * When this was run 100 times on the computer the author is</a:t>
            </a:r>
          </a:p>
          <a:p>
            <a:r>
              <a:rPr lang="en-US" dirty="0"/>
              <a:t> * on, only twice did the parent process execute before the</a:t>
            </a:r>
          </a:p>
          <a:p>
            <a:r>
              <a:rPr lang="en-US" dirty="0"/>
              <a:t> * child process executed.</a:t>
            </a:r>
          </a:p>
          <a:p>
            <a:r>
              <a:rPr lang="en-US" dirty="0"/>
              <a:t> *</a:t>
            </a:r>
          </a:p>
          <a:p>
            <a:r>
              <a:rPr lang="en-US" dirty="0"/>
              <a:t> * Note, if you juxtapose two strings, the compiler automatically</a:t>
            </a:r>
          </a:p>
          <a:p>
            <a:r>
              <a:rPr lang="en-US" dirty="0"/>
              <a:t> * concatenates the two, e.g., "Hello " "world!"</a:t>
            </a:r>
          </a:p>
          <a:p>
            <a:r>
              <a:rPr lang="en-US" dirty="0"/>
              <a:t> */</a:t>
            </a:r>
          </a:p>
          <a:p>
            <a:endParaRPr lang="en-US" dirty="0"/>
          </a:p>
          <a:p>
            <a:r>
              <a:rPr lang="en-US" dirty="0"/>
              <a:t>int main( void ) {</a:t>
            </a:r>
          </a:p>
          <a:p>
            <a:r>
              <a:rPr lang="en-US" dirty="0"/>
              <a:t>	char *</a:t>
            </a:r>
            <a:r>
              <a:rPr lang="en-US" dirty="0" err="1"/>
              <a:t>argv</a:t>
            </a:r>
            <a:r>
              <a:rPr lang="en-US" dirty="0"/>
              <a:t>[3] = {"Command-line", ".", NULL};</a:t>
            </a:r>
          </a:p>
          <a:p>
            <a:endParaRPr lang="en-US" dirty="0"/>
          </a:p>
          <a:p>
            <a:r>
              <a:rPr lang="en-US" dirty="0"/>
              <a:t>	int </a:t>
            </a:r>
            <a:r>
              <a:rPr lang="en-US" dirty="0" err="1"/>
              <a:t>pid</a:t>
            </a:r>
            <a:r>
              <a:rPr lang="en-US" dirty="0"/>
              <a:t> = fork();</a:t>
            </a:r>
          </a:p>
          <a:p>
            <a:endParaRPr lang="en-US" dirty="0"/>
          </a:p>
          <a:p>
            <a:r>
              <a:rPr lang="en-US" dirty="0"/>
              <a:t>	if ( </a:t>
            </a:r>
            <a:r>
              <a:rPr lang="en-US" dirty="0" err="1"/>
              <a:t>pid</a:t>
            </a:r>
            <a:r>
              <a:rPr lang="en-US" dirty="0"/>
              <a:t> == 0 ) {</a:t>
            </a:r>
          </a:p>
          <a:p>
            <a:r>
              <a:rPr lang="en-US" dirty="0"/>
              <a:t>		</a:t>
            </a:r>
            <a:r>
              <a:rPr lang="en-US" dirty="0" err="1"/>
              <a:t>execvp</a:t>
            </a:r>
            <a:r>
              <a:rPr lang="en-US" dirty="0"/>
              <a:t>( "find", </a:t>
            </a:r>
            <a:r>
              <a:rPr lang="en-US" dirty="0" err="1"/>
              <a:t>argv</a:t>
            </a:r>
            <a:r>
              <a:rPr lang="en-US" dirty="0"/>
              <a:t> );</a:t>
            </a:r>
          </a:p>
          <a:p>
            <a:r>
              <a:rPr lang="en-US" dirty="0"/>
              <a:t>	}</a:t>
            </a:r>
          </a:p>
          <a:p>
            <a:endParaRPr lang="en-US" dirty="0"/>
          </a:p>
          <a:p>
            <a:r>
              <a:rPr lang="en-US" dirty="0"/>
              <a:t>	/* Put the parent to sleep for 2 seconds--let the child finished executing */</a:t>
            </a:r>
          </a:p>
          <a:p>
            <a:r>
              <a:rPr lang="en-US" dirty="0"/>
              <a:t>	wait( 2 );</a:t>
            </a:r>
          </a:p>
          <a:p>
            <a:endParaRPr lang="en-US" dirty="0"/>
          </a:p>
          <a:p>
            <a:r>
              <a:rPr lang="en-US" dirty="0"/>
              <a:t>	</a:t>
            </a:r>
            <a:r>
              <a:rPr lang="en-US" dirty="0" err="1"/>
              <a:t>printf</a:t>
            </a:r>
            <a:r>
              <a:rPr lang="en-US" dirty="0"/>
              <a:t>( "Finished executing the parent process\n"</a:t>
            </a:r>
          </a:p>
          <a:p>
            <a:r>
              <a:rPr lang="en-US" dirty="0"/>
              <a:t>	        " - the child won't get here--you will only see this once\n" );</a:t>
            </a:r>
          </a:p>
          <a:p>
            <a:endParaRPr lang="en-US" dirty="0"/>
          </a:p>
          <a:p>
            <a:r>
              <a:rPr lang="en-US" dirty="0"/>
              <a:t>	return 0;</a:t>
            </a:r>
          </a:p>
          <a:p>
            <a:r>
              <a:rPr lang="en-US" dirty="0"/>
              <a:t>}</a:t>
            </a:r>
            <a:endParaRPr lang="en-IN" dirty="0"/>
          </a:p>
        </p:txBody>
      </p:sp>
    </p:spTree>
    <p:extLst>
      <p:ext uri="{BB962C8B-B14F-4D97-AF65-F5344CB8AC3E}">
        <p14:creationId xmlns:p14="http://schemas.microsoft.com/office/powerpoint/2010/main" val="6642366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9145-F56C-CEFF-40D2-F43205E95CBC}"/>
              </a:ext>
            </a:extLst>
          </p:cNvPr>
          <p:cNvSpPr>
            <a:spLocks noGrp="1"/>
          </p:cNvSpPr>
          <p:nvPr>
            <p:ph type="title"/>
          </p:nvPr>
        </p:nvSpPr>
        <p:spPr/>
        <p:txBody>
          <a:bodyPr/>
          <a:lstStyle/>
          <a:p>
            <a:r>
              <a:rPr lang="en-IN" dirty="0" err="1"/>
              <a:t>getpid.c</a:t>
            </a:r>
            <a:endParaRPr lang="en-IN" dirty="0"/>
          </a:p>
        </p:txBody>
      </p:sp>
      <p:sp>
        <p:nvSpPr>
          <p:cNvPr id="3" name="Content Placeholder 2">
            <a:extLst>
              <a:ext uri="{FF2B5EF4-FFF2-40B4-BE49-F238E27FC236}">
                <a16:creationId xmlns:a16="http://schemas.microsoft.com/office/drawing/2014/main" id="{47D81D97-8666-DA78-E2DB-D6951BC05E3D}"/>
              </a:ext>
            </a:extLst>
          </p:cNvPr>
          <p:cNvSpPr>
            <a:spLocks noGrp="1"/>
          </p:cNvSpPr>
          <p:nvPr>
            <p:ph idx="1"/>
          </p:nvPr>
        </p:nvSpPr>
        <p:spPr/>
        <p:txBody>
          <a:bodyPr>
            <a:normAutofit fontScale="25000" lnSpcReduction="20000"/>
          </a:bodyPr>
          <a:lstStyle/>
          <a:p>
            <a:r>
              <a:rPr lang="en-US" dirty="0"/>
              <a:t>#include &lt;</a:t>
            </a:r>
            <a:r>
              <a:rPr lang="en-US" dirty="0" err="1"/>
              <a:t>stdio.h</a:t>
            </a:r>
            <a:r>
              <a:rPr lang="en-US" dirty="0"/>
              <a:t>&gt;</a:t>
            </a:r>
          </a:p>
          <a:p>
            <a:r>
              <a:rPr lang="en-US" dirty="0"/>
              <a:t>#include &lt;</a:t>
            </a:r>
            <a:r>
              <a:rPr lang="en-US" dirty="0" err="1"/>
              <a:t>unistd.h</a:t>
            </a:r>
            <a:r>
              <a:rPr lang="en-US" dirty="0"/>
              <a:t>&gt;</a:t>
            </a:r>
          </a:p>
          <a:p>
            <a:endParaRPr lang="en-US" dirty="0"/>
          </a:p>
          <a:p>
            <a:r>
              <a:rPr lang="en-US" dirty="0"/>
              <a:t>/* This program demonstrates that the use of the </a:t>
            </a:r>
            <a:r>
              <a:rPr lang="en-US" dirty="0" err="1"/>
              <a:t>getpid</a:t>
            </a:r>
            <a:r>
              <a:rPr lang="en-US" dirty="0"/>
              <a:t>() function.</a:t>
            </a:r>
          </a:p>
          <a:p>
            <a:r>
              <a:rPr lang="en-US" dirty="0"/>
              <a:t> *</a:t>
            </a:r>
          </a:p>
          <a:p>
            <a:r>
              <a:rPr lang="en-US" dirty="0"/>
              <a:t> * When this was run 100 times on the computer the author is</a:t>
            </a:r>
          </a:p>
          <a:p>
            <a:r>
              <a:rPr lang="en-US" dirty="0"/>
              <a:t> * on, only twice did the parent process execute before the</a:t>
            </a:r>
          </a:p>
          <a:p>
            <a:r>
              <a:rPr lang="en-US" dirty="0"/>
              <a:t> * child process executed.</a:t>
            </a:r>
          </a:p>
          <a:p>
            <a:r>
              <a:rPr lang="en-US" dirty="0"/>
              <a:t> *</a:t>
            </a:r>
          </a:p>
          <a:p>
            <a:r>
              <a:rPr lang="en-US" dirty="0"/>
              <a:t> * Note, if you juxtapose two strings, the compiler automatically</a:t>
            </a:r>
          </a:p>
          <a:p>
            <a:r>
              <a:rPr lang="en-US" dirty="0"/>
              <a:t> * concatenates the two, e.g., "Hello " "world!"</a:t>
            </a:r>
          </a:p>
          <a:p>
            <a:r>
              <a:rPr lang="en-US" dirty="0"/>
              <a:t> *</a:t>
            </a:r>
          </a:p>
          <a:p>
            <a:r>
              <a:rPr lang="en-US" dirty="0"/>
              <a:t> * The return value of fork() is actually </a:t>
            </a:r>
            <a:r>
              <a:rPr lang="en-US" dirty="0" err="1"/>
              <a:t>pid_t</a:t>
            </a:r>
            <a:r>
              <a:rPr lang="en-US" dirty="0"/>
              <a:t> ('</a:t>
            </a:r>
            <a:r>
              <a:rPr lang="en-US" dirty="0" err="1"/>
              <a:t>pid</a:t>
            </a:r>
            <a:r>
              <a:rPr lang="en-US" dirty="0"/>
              <a:t>' '</a:t>
            </a:r>
            <a:r>
              <a:rPr lang="en-US" dirty="0" err="1"/>
              <a:t>t'ype</a:t>
            </a:r>
            <a:r>
              <a:rPr lang="en-US" dirty="0"/>
              <a:t>).</a:t>
            </a:r>
          </a:p>
          <a:p>
            <a:r>
              <a:rPr lang="en-US" dirty="0"/>
              <a:t> * When it is assigned to 'int </a:t>
            </a:r>
            <a:r>
              <a:rPr lang="en-US" dirty="0" err="1"/>
              <a:t>pid</a:t>
            </a:r>
            <a:r>
              <a:rPr lang="en-US" dirty="0"/>
              <a:t>', if the type is different, there</a:t>
            </a:r>
          </a:p>
          <a:p>
            <a:r>
              <a:rPr lang="en-US" dirty="0"/>
              <a:t> * is an implicit cast; however, when we print the return value</a:t>
            </a:r>
          </a:p>
          <a:p>
            <a:r>
              <a:rPr lang="en-US" dirty="0"/>
              <a:t> * of </a:t>
            </a:r>
            <a:r>
              <a:rPr lang="en-US" dirty="0" err="1"/>
              <a:t>getpid</a:t>
            </a:r>
            <a:r>
              <a:rPr lang="en-US" dirty="0"/>
              <a:t>(), it is necessary to explicitly cast it as an</a:t>
            </a:r>
          </a:p>
          <a:p>
            <a:r>
              <a:rPr lang="en-US" dirty="0"/>
              <a:t> * integer.</a:t>
            </a:r>
          </a:p>
          <a:p>
            <a:r>
              <a:rPr lang="en-US" dirty="0"/>
              <a:t> *</a:t>
            </a:r>
          </a:p>
          <a:p>
            <a:r>
              <a:rPr lang="en-US" dirty="0"/>
              <a:t> * The type '</a:t>
            </a:r>
            <a:r>
              <a:rPr lang="en-US" dirty="0" err="1"/>
              <a:t>pid_t</a:t>
            </a:r>
            <a:r>
              <a:rPr lang="en-US" dirty="0"/>
              <a:t>' is defined in the library header &lt;sys/</a:t>
            </a:r>
            <a:r>
              <a:rPr lang="en-US" dirty="0" err="1"/>
              <a:t>types.h</a:t>
            </a:r>
            <a:r>
              <a:rPr lang="en-US" dirty="0"/>
              <a:t>&gt;</a:t>
            </a:r>
          </a:p>
          <a:p>
            <a:r>
              <a:rPr lang="en-US" dirty="0"/>
              <a:t> */</a:t>
            </a:r>
          </a:p>
          <a:p>
            <a:endParaRPr lang="en-US" dirty="0"/>
          </a:p>
          <a:p>
            <a:r>
              <a:rPr lang="en-US" dirty="0"/>
              <a:t>int main( void ) {</a:t>
            </a:r>
          </a:p>
          <a:p>
            <a:r>
              <a:rPr lang="en-US" dirty="0"/>
              <a:t>	</a:t>
            </a:r>
            <a:r>
              <a:rPr lang="en-US" dirty="0" err="1"/>
              <a:t>printf</a:t>
            </a:r>
            <a:r>
              <a:rPr lang="en-US" dirty="0"/>
              <a:t>( "The process identifier (</a:t>
            </a:r>
            <a:r>
              <a:rPr lang="en-US" dirty="0" err="1"/>
              <a:t>pid</a:t>
            </a:r>
            <a:r>
              <a:rPr lang="en-US" dirty="0"/>
              <a:t>) of the parent process is %d\n", (int)</a:t>
            </a:r>
            <a:r>
              <a:rPr lang="en-US" dirty="0" err="1"/>
              <a:t>getpid</a:t>
            </a:r>
            <a:r>
              <a:rPr lang="en-US" dirty="0"/>
              <a:t>() );</a:t>
            </a:r>
          </a:p>
          <a:p>
            <a:endParaRPr lang="en-US" dirty="0"/>
          </a:p>
          <a:p>
            <a:r>
              <a:rPr lang="en-US" dirty="0"/>
              <a:t>	int </a:t>
            </a:r>
            <a:r>
              <a:rPr lang="en-US" dirty="0" err="1"/>
              <a:t>pid</a:t>
            </a:r>
            <a:r>
              <a:rPr lang="en-US" dirty="0"/>
              <a:t> = fork();</a:t>
            </a:r>
          </a:p>
          <a:p>
            <a:endParaRPr lang="en-US" dirty="0"/>
          </a:p>
          <a:p>
            <a:r>
              <a:rPr lang="en-US" dirty="0"/>
              <a:t>	if ( </a:t>
            </a:r>
            <a:r>
              <a:rPr lang="en-US" dirty="0" err="1"/>
              <a:t>pid</a:t>
            </a:r>
            <a:r>
              <a:rPr lang="en-US" dirty="0"/>
              <a:t> == 0 ) {</a:t>
            </a:r>
          </a:p>
          <a:p>
            <a:r>
              <a:rPr lang="en-US" dirty="0"/>
              <a:t>		</a:t>
            </a:r>
            <a:r>
              <a:rPr lang="en-US" dirty="0" err="1"/>
              <a:t>printf</a:t>
            </a:r>
            <a:r>
              <a:rPr lang="en-US" dirty="0"/>
              <a:t>( "After the fork, the process identifier (</a:t>
            </a:r>
            <a:r>
              <a:rPr lang="en-US" dirty="0" err="1"/>
              <a:t>pid</a:t>
            </a:r>
            <a:r>
              <a:rPr lang="en-US" dirty="0"/>
              <a:t>) "</a:t>
            </a:r>
          </a:p>
          <a:p>
            <a:r>
              <a:rPr lang="en-US" dirty="0"/>
              <a:t>		        "of the child is %d\n", (int)</a:t>
            </a:r>
            <a:r>
              <a:rPr lang="en-US" dirty="0" err="1"/>
              <a:t>getpid</a:t>
            </a:r>
            <a:r>
              <a:rPr lang="en-US" dirty="0"/>
              <a:t>() );</a:t>
            </a:r>
          </a:p>
          <a:p>
            <a:r>
              <a:rPr lang="en-US" dirty="0"/>
              <a:t>	} else {</a:t>
            </a:r>
          </a:p>
          <a:p>
            <a:r>
              <a:rPr lang="en-US" dirty="0"/>
              <a:t>		</a:t>
            </a:r>
            <a:r>
              <a:rPr lang="en-US" dirty="0" err="1"/>
              <a:t>printf</a:t>
            </a:r>
            <a:r>
              <a:rPr lang="en-US" dirty="0"/>
              <a:t>( "After the fork, the process identifier (</a:t>
            </a:r>
            <a:r>
              <a:rPr lang="en-US" dirty="0" err="1"/>
              <a:t>pid</a:t>
            </a:r>
            <a:r>
              <a:rPr lang="en-US" dirty="0"/>
              <a:t>) "</a:t>
            </a:r>
          </a:p>
          <a:p>
            <a:r>
              <a:rPr lang="en-US" dirty="0"/>
              <a:t>		        "of the parent is still %d\n - fork() returned %d\n",</a:t>
            </a:r>
          </a:p>
          <a:p>
            <a:r>
              <a:rPr lang="en-US" dirty="0"/>
              <a:t>		        (int)</a:t>
            </a:r>
            <a:r>
              <a:rPr lang="en-US" dirty="0" err="1"/>
              <a:t>getpid</a:t>
            </a:r>
            <a:r>
              <a:rPr lang="en-US" dirty="0"/>
              <a:t>(), </a:t>
            </a:r>
            <a:r>
              <a:rPr lang="en-US" dirty="0" err="1"/>
              <a:t>pid</a:t>
            </a:r>
            <a:r>
              <a:rPr lang="en-US" dirty="0"/>
              <a:t> );</a:t>
            </a:r>
          </a:p>
          <a:p>
            <a:r>
              <a:rPr lang="en-US" dirty="0"/>
              <a:t>	}</a:t>
            </a:r>
          </a:p>
          <a:p>
            <a:endParaRPr lang="en-US" dirty="0"/>
          </a:p>
          <a:p>
            <a:r>
              <a:rPr lang="en-US" dirty="0"/>
              <a:t>	return 0;</a:t>
            </a:r>
          </a:p>
          <a:p>
            <a:r>
              <a:rPr lang="en-US" dirty="0"/>
              <a:t>}</a:t>
            </a:r>
            <a:endParaRPr lang="en-IN" dirty="0"/>
          </a:p>
        </p:txBody>
      </p:sp>
    </p:spTree>
    <p:extLst>
      <p:ext uri="{BB962C8B-B14F-4D97-AF65-F5344CB8AC3E}">
        <p14:creationId xmlns:p14="http://schemas.microsoft.com/office/powerpoint/2010/main" val="22606171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EDC9-2767-A920-B02B-784B4669C3E0}"/>
              </a:ext>
            </a:extLst>
          </p:cNvPr>
          <p:cNvSpPr>
            <a:spLocks noGrp="1"/>
          </p:cNvSpPr>
          <p:nvPr>
            <p:ph type="title"/>
          </p:nvPr>
        </p:nvSpPr>
        <p:spPr/>
        <p:txBody>
          <a:bodyPr/>
          <a:lstStyle/>
          <a:p>
            <a:r>
              <a:rPr lang="en-IN" dirty="0" err="1"/>
              <a:t>exec.c</a:t>
            </a:r>
            <a:endParaRPr lang="en-IN" dirty="0"/>
          </a:p>
        </p:txBody>
      </p:sp>
      <p:sp>
        <p:nvSpPr>
          <p:cNvPr id="3" name="Content Placeholder 2">
            <a:extLst>
              <a:ext uri="{FF2B5EF4-FFF2-40B4-BE49-F238E27FC236}">
                <a16:creationId xmlns:a16="http://schemas.microsoft.com/office/drawing/2014/main" id="{6140A7A2-DE5A-C905-AC60-69DACD0E80D2}"/>
              </a:ext>
            </a:extLst>
          </p:cNvPr>
          <p:cNvSpPr>
            <a:spLocks noGrp="1"/>
          </p:cNvSpPr>
          <p:nvPr>
            <p:ph idx="1"/>
          </p:nvPr>
        </p:nvSpPr>
        <p:spPr/>
        <p:txBody>
          <a:bodyPr>
            <a:normAutofit fontScale="25000" lnSpcReduction="20000"/>
          </a:bodyPr>
          <a:lstStyle/>
          <a:p>
            <a:r>
              <a:rPr lang="en-US" dirty="0"/>
              <a:t>#include &lt;</a:t>
            </a:r>
            <a:r>
              <a:rPr lang="en-US" dirty="0" err="1"/>
              <a:t>stdio.h</a:t>
            </a:r>
            <a:r>
              <a:rPr lang="en-US" dirty="0"/>
              <a:t>&gt;</a:t>
            </a:r>
          </a:p>
          <a:p>
            <a:r>
              <a:rPr lang="en-US" dirty="0"/>
              <a:t>#include &lt;</a:t>
            </a:r>
            <a:r>
              <a:rPr lang="en-US" dirty="0" err="1"/>
              <a:t>unistd.h</a:t>
            </a:r>
            <a:r>
              <a:rPr lang="en-US" dirty="0"/>
              <a:t>&gt;</a:t>
            </a:r>
          </a:p>
          <a:p>
            <a:r>
              <a:rPr lang="en-US" dirty="0"/>
              <a:t>#include &lt;sys/</a:t>
            </a:r>
            <a:r>
              <a:rPr lang="en-US" dirty="0" err="1"/>
              <a:t>wait.h</a:t>
            </a:r>
            <a:r>
              <a:rPr lang="en-US" dirty="0"/>
              <a:t>&gt;</a:t>
            </a:r>
          </a:p>
          <a:p>
            <a:r>
              <a:rPr lang="en-US" dirty="0"/>
              <a:t>#include &lt;sys/</a:t>
            </a:r>
            <a:r>
              <a:rPr lang="en-US" dirty="0" err="1"/>
              <a:t>types.h</a:t>
            </a:r>
            <a:r>
              <a:rPr lang="en-US" dirty="0"/>
              <a:t>&gt;</a:t>
            </a:r>
          </a:p>
          <a:p>
            <a:endParaRPr lang="en-US" dirty="0"/>
          </a:p>
          <a:p>
            <a:r>
              <a:rPr lang="en-US" dirty="0"/>
              <a:t>/* This program forks and </a:t>
            </a:r>
            <a:r>
              <a:rPr lang="en-US" dirty="0" err="1"/>
              <a:t>and</a:t>
            </a:r>
            <a:r>
              <a:rPr lang="en-US" dirty="0"/>
              <a:t> the prints whether the process is</a:t>
            </a:r>
          </a:p>
          <a:p>
            <a:r>
              <a:rPr lang="en-US" dirty="0"/>
              <a:t> *   - the child (the return value of fork() is 0), or</a:t>
            </a:r>
          </a:p>
          <a:p>
            <a:r>
              <a:rPr lang="en-US" dirty="0"/>
              <a:t> *   - the parent (the return value of fork() is not zero)</a:t>
            </a:r>
          </a:p>
          <a:p>
            <a:r>
              <a:rPr lang="en-US" dirty="0"/>
              <a:t> *</a:t>
            </a:r>
          </a:p>
          <a:p>
            <a:r>
              <a:rPr lang="en-US" dirty="0"/>
              <a:t> * When this was run 100 times on the computer the author is</a:t>
            </a:r>
          </a:p>
          <a:p>
            <a:r>
              <a:rPr lang="en-US" dirty="0"/>
              <a:t> * on, only twice did the parent process execute before the</a:t>
            </a:r>
          </a:p>
          <a:p>
            <a:r>
              <a:rPr lang="en-US" dirty="0"/>
              <a:t> * child process executed.</a:t>
            </a:r>
          </a:p>
          <a:p>
            <a:r>
              <a:rPr lang="en-US" dirty="0"/>
              <a:t> *</a:t>
            </a:r>
          </a:p>
          <a:p>
            <a:r>
              <a:rPr lang="en-US" dirty="0"/>
              <a:t> * Note, if you juxtapose two strings, the compiler automatically</a:t>
            </a:r>
          </a:p>
          <a:p>
            <a:r>
              <a:rPr lang="en-US" dirty="0"/>
              <a:t> * concatenates the two, e.g., "Hello " "world!"</a:t>
            </a:r>
          </a:p>
          <a:p>
            <a:r>
              <a:rPr lang="en-US" dirty="0"/>
              <a:t> */</a:t>
            </a:r>
          </a:p>
          <a:p>
            <a:endParaRPr lang="en-US" dirty="0"/>
          </a:p>
          <a:p>
            <a:r>
              <a:rPr lang="en-US" dirty="0"/>
              <a:t>int main( void ) {</a:t>
            </a:r>
          </a:p>
          <a:p>
            <a:r>
              <a:rPr lang="en-US" dirty="0"/>
              <a:t>	char *</a:t>
            </a:r>
            <a:r>
              <a:rPr lang="en-US" dirty="0" err="1"/>
              <a:t>argv</a:t>
            </a:r>
            <a:r>
              <a:rPr lang="en-US" dirty="0"/>
              <a:t>[3] = {"Command-line", ".", NULL};</a:t>
            </a:r>
          </a:p>
          <a:p>
            <a:endParaRPr lang="en-US" dirty="0"/>
          </a:p>
          <a:p>
            <a:r>
              <a:rPr lang="en-US" dirty="0"/>
              <a:t>	int </a:t>
            </a:r>
            <a:r>
              <a:rPr lang="en-US" dirty="0" err="1"/>
              <a:t>pid</a:t>
            </a:r>
            <a:r>
              <a:rPr lang="en-US" dirty="0"/>
              <a:t> = fork();</a:t>
            </a:r>
          </a:p>
          <a:p>
            <a:endParaRPr lang="en-US" dirty="0"/>
          </a:p>
          <a:p>
            <a:r>
              <a:rPr lang="en-US" dirty="0"/>
              <a:t>	if ( </a:t>
            </a:r>
            <a:r>
              <a:rPr lang="en-US" dirty="0" err="1"/>
              <a:t>pid</a:t>
            </a:r>
            <a:r>
              <a:rPr lang="en-US" dirty="0"/>
              <a:t> == 0 ) {</a:t>
            </a:r>
          </a:p>
          <a:p>
            <a:r>
              <a:rPr lang="en-US" dirty="0"/>
              <a:t>		</a:t>
            </a:r>
            <a:r>
              <a:rPr lang="en-US" dirty="0" err="1"/>
              <a:t>execvp</a:t>
            </a:r>
            <a:r>
              <a:rPr lang="en-US" dirty="0"/>
              <a:t>( "find", </a:t>
            </a:r>
            <a:r>
              <a:rPr lang="en-US" dirty="0" err="1"/>
              <a:t>argv</a:t>
            </a:r>
            <a:r>
              <a:rPr lang="en-US" dirty="0"/>
              <a:t> );</a:t>
            </a:r>
          </a:p>
          <a:p>
            <a:r>
              <a:rPr lang="en-US" dirty="0"/>
              <a:t>	}</a:t>
            </a:r>
          </a:p>
          <a:p>
            <a:endParaRPr lang="en-US" dirty="0"/>
          </a:p>
          <a:p>
            <a:r>
              <a:rPr lang="en-US" dirty="0"/>
              <a:t>	/* Put the parent to sleep --let the child finish executing */</a:t>
            </a:r>
          </a:p>
          <a:p>
            <a:r>
              <a:rPr lang="en-US" dirty="0"/>
              <a:t>	wait( NULL );</a:t>
            </a:r>
          </a:p>
          <a:p>
            <a:endParaRPr lang="en-US" dirty="0"/>
          </a:p>
          <a:p>
            <a:r>
              <a:rPr lang="en-US" dirty="0"/>
              <a:t>	</a:t>
            </a:r>
            <a:r>
              <a:rPr lang="en-US" dirty="0" err="1"/>
              <a:t>printf</a:t>
            </a:r>
            <a:r>
              <a:rPr lang="en-US" dirty="0"/>
              <a:t>( "Finished executing the parent process\n"</a:t>
            </a:r>
          </a:p>
          <a:p>
            <a:r>
              <a:rPr lang="en-US" dirty="0"/>
              <a:t>	        " - the child won't get here--you will only see this once\n" );</a:t>
            </a:r>
          </a:p>
          <a:p>
            <a:endParaRPr lang="en-US" dirty="0"/>
          </a:p>
          <a:p>
            <a:r>
              <a:rPr lang="en-US" dirty="0"/>
              <a:t>	return 0;</a:t>
            </a:r>
          </a:p>
          <a:p>
            <a:r>
              <a:rPr lang="en-US" dirty="0"/>
              <a:t>}</a:t>
            </a:r>
            <a:endParaRPr lang="en-IN" dirty="0"/>
          </a:p>
        </p:txBody>
      </p:sp>
    </p:spTree>
    <p:extLst>
      <p:ext uri="{BB962C8B-B14F-4D97-AF65-F5344CB8AC3E}">
        <p14:creationId xmlns:p14="http://schemas.microsoft.com/office/powerpoint/2010/main" val="14344044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3CD8-C6FE-34B7-B019-825C217728D1}"/>
              </a:ext>
            </a:extLst>
          </p:cNvPr>
          <p:cNvSpPr>
            <a:spLocks noGrp="1"/>
          </p:cNvSpPr>
          <p:nvPr>
            <p:ph type="title"/>
          </p:nvPr>
        </p:nvSpPr>
        <p:spPr/>
        <p:txBody>
          <a:bodyPr/>
          <a:lstStyle/>
          <a:p>
            <a:r>
              <a:rPr lang="en-IN" dirty="0"/>
              <a:t>Sample Execution</a:t>
            </a:r>
          </a:p>
        </p:txBody>
      </p:sp>
      <p:sp>
        <p:nvSpPr>
          <p:cNvPr id="3" name="Content Placeholder 2">
            <a:extLst>
              <a:ext uri="{FF2B5EF4-FFF2-40B4-BE49-F238E27FC236}">
                <a16:creationId xmlns:a16="http://schemas.microsoft.com/office/drawing/2014/main" id="{903BCDBA-A4E0-75B1-0804-1A69908D672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42C018C-BE86-2469-9011-8B969507F864}"/>
              </a:ext>
            </a:extLst>
          </p:cNvPr>
          <p:cNvPicPr>
            <a:picLocks noChangeAspect="1"/>
          </p:cNvPicPr>
          <p:nvPr/>
        </p:nvPicPr>
        <p:blipFill>
          <a:blip r:embed="rId2"/>
          <a:stretch>
            <a:fillRect/>
          </a:stretch>
        </p:blipFill>
        <p:spPr>
          <a:xfrm>
            <a:off x="838200" y="2077745"/>
            <a:ext cx="10106907" cy="2042193"/>
          </a:xfrm>
          <a:prstGeom prst="rect">
            <a:avLst/>
          </a:prstGeom>
        </p:spPr>
      </p:pic>
    </p:spTree>
    <p:extLst>
      <p:ext uri="{BB962C8B-B14F-4D97-AF65-F5344CB8AC3E}">
        <p14:creationId xmlns:p14="http://schemas.microsoft.com/office/powerpoint/2010/main" val="9069220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2013-0177-4101-662D-CE55672263EC}"/>
              </a:ext>
            </a:extLst>
          </p:cNvPr>
          <p:cNvSpPr>
            <a:spLocks noGrp="1"/>
          </p:cNvSpPr>
          <p:nvPr>
            <p:ph type="title"/>
          </p:nvPr>
        </p:nvSpPr>
        <p:spPr/>
        <p:txBody>
          <a:bodyPr/>
          <a:lstStyle/>
          <a:p>
            <a:r>
              <a:rPr lang="en-IN" dirty="0"/>
              <a:t>Zombie Process</a:t>
            </a:r>
          </a:p>
        </p:txBody>
      </p:sp>
      <p:sp>
        <p:nvSpPr>
          <p:cNvPr id="3" name="Content Placeholder 2">
            <a:extLst>
              <a:ext uri="{FF2B5EF4-FFF2-40B4-BE49-F238E27FC236}">
                <a16:creationId xmlns:a16="http://schemas.microsoft.com/office/drawing/2014/main" id="{DE9EC520-3A33-1DA0-8651-0DABC127FA8E}"/>
              </a:ext>
            </a:extLst>
          </p:cNvPr>
          <p:cNvSpPr>
            <a:spLocks noGrp="1"/>
          </p:cNvSpPr>
          <p:nvPr>
            <p:ph idx="1"/>
          </p:nvPr>
        </p:nvSpPr>
        <p:spPr/>
        <p:txBody>
          <a:bodyPr/>
          <a:lstStyle/>
          <a:p>
            <a:r>
              <a:rPr lang="en-US" dirty="0"/>
              <a:t>If a process exits and its parent has not yet waited for it, the process enters a kind of suspended animation called the </a:t>
            </a:r>
            <a:r>
              <a:rPr lang="en-US" b="1" dirty="0"/>
              <a:t>zombie state</a:t>
            </a:r>
            <a:r>
              <a:rPr lang="en-US" dirty="0"/>
              <a:t>—the living dead. </a:t>
            </a:r>
          </a:p>
          <a:p>
            <a:r>
              <a:rPr lang="en-US" dirty="0"/>
              <a:t>When the parent finally waits for it, the process terminates.</a:t>
            </a:r>
          </a:p>
          <a:p>
            <a:r>
              <a:rPr lang="en-US" dirty="0"/>
              <a:t>Let us write a C program for this (</a:t>
            </a:r>
            <a:r>
              <a:rPr lang="en-US" dirty="0" err="1"/>
              <a:t>zombie.c</a:t>
            </a:r>
            <a:r>
              <a:rPr lang="en-US" dirty="0"/>
              <a:t>)</a:t>
            </a:r>
          </a:p>
          <a:p>
            <a:pPr lvl="1"/>
            <a:r>
              <a:rPr lang="en-US" dirty="0"/>
              <a:t>The child finishes its execution using exit() system call while the parent sleeps for 50 seconds, hence doesn’t call wait() and the child process’s entry still exists in the process table.</a:t>
            </a:r>
          </a:p>
          <a:p>
            <a:endParaRPr lang="en-IN" dirty="0"/>
          </a:p>
        </p:txBody>
      </p:sp>
    </p:spTree>
    <p:extLst>
      <p:ext uri="{BB962C8B-B14F-4D97-AF65-F5344CB8AC3E}">
        <p14:creationId xmlns:p14="http://schemas.microsoft.com/office/powerpoint/2010/main" val="20116014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4D279-27B1-2D16-7ABE-2D2D0D0B7164}"/>
              </a:ext>
            </a:extLst>
          </p:cNvPr>
          <p:cNvSpPr>
            <a:spLocks noGrp="1"/>
          </p:cNvSpPr>
          <p:nvPr>
            <p:ph type="title"/>
          </p:nvPr>
        </p:nvSpPr>
        <p:spPr/>
        <p:txBody>
          <a:bodyPr/>
          <a:lstStyle/>
          <a:p>
            <a:r>
              <a:rPr lang="en-IN" dirty="0" err="1"/>
              <a:t>zombie.c</a:t>
            </a:r>
            <a:endParaRPr lang="en-IN" dirty="0"/>
          </a:p>
        </p:txBody>
      </p:sp>
      <p:sp>
        <p:nvSpPr>
          <p:cNvPr id="3" name="Content Placeholder 2">
            <a:extLst>
              <a:ext uri="{FF2B5EF4-FFF2-40B4-BE49-F238E27FC236}">
                <a16:creationId xmlns:a16="http://schemas.microsoft.com/office/drawing/2014/main" id="{47CF5E88-FBE4-F037-B691-A7D999132095}"/>
              </a:ext>
            </a:extLst>
          </p:cNvPr>
          <p:cNvSpPr>
            <a:spLocks noGrp="1"/>
          </p:cNvSpPr>
          <p:nvPr>
            <p:ph idx="1"/>
          </p:nvPr>
        </p:nvSpPr>
        <p:spPr/>
        <p:txBody>
          <a:bodyPr>
            <a:normAutofit fontScale="25000" lnSpcReduction="20000"/>
          </a:bodyPr>
          <a:lstStyle/>
          <a:p>
            <a:r>
              <a:rPr lang="en-IN" dirty="0"/>
              <a:t>// A C program to demonstrate Zombie Process.</a:t>
            </a:r>
          </a:p>
          <a:p>
            <a:r>
              <a:rPr lang="en-IN" dirty="0"/>
              <a:t>// Child becomes Zombie as parent is sleeping</a:t>
            </a:r>
          </a:p>
          <a:p>
            <a:r>
              <a:rPr lang="en-IN" dirty="0"/>
              <a:t>// when child process exits.</a:t>
            </a:r>
          </a:p>
          <a:p>
            <a:r>
              <a:rPr lang="en-IN" dirty="0"/>
              <a:t>#include &lt;</a:t>
            </a:r>
            <a:r>
              <a:rPr lang="en-IN" dirty="0" err="1"/>
              <a:t>stdlib.h</a:t>
            </a:r>
            <a:r>
              <a:rPr lang="en-IN" dirty="0"/>
              <a:t>&gt;</a:t>
            </a:r>
          </a:p>
          <a:p>
            <a:r>
              <a:rPr lang="en-IN" dirty="0"/>
              <a:t>#include &lt;sys/</a:t>
            </a:r>
            <a:r>
              <a:rPr lang="en-IN" dirty="0" err="1"/>
              <a:t>types.h</a:t>
            </a:r>
            <a:r>
              <a:rPr lang="en-IN" dirty="0"/>
              <a:t>&gt;</a:t>
            </a:r>
          </a:p>
          <a:p>
            <a:r>
              <a:rPr lang="en-IN" dirty="0"/>
              <a:t>#include &lt;</a:t>
            </a:r>
            <a:r>
              <a:rPr lang="en-IN" dirty="0" err="1"/>
              <a:t>unistd.h</a:t>
            </a:r>
            <a:r>
              <a:rPr lang="en-IN" dirty="0"/>
              <a:t>&gt;</a:t>
            </a:r>
          </a:p>
          <a:p>
            <a:r>
              <a:rPr lang="en-IN" dirty="0"/>
              <a:t>int main()</a:t>
            </a:r>
          </a:p>
          <a:p>
            <a:r>
              <a:rPr lang="en-IN" dirty="0"/>
              <a:t>{</a:t>
            </a:r>
          </a:p>
          <a:p>
            <a:r>
              <a:rPr lang="en-IN" dirty="0"/>
              <a:t>	// Fork returns process id</a:t>
            </a:r>
          </a:p>
          <a:p>
            <a:r>
              <a:rPr lang="en-IN" dirty="0"/>
              <a:t>	// in parent process</a:t>
            </a:r>
          </a:p>
          <a:p>
            <a:r>
              <a:rPr lang="en-IN" dirty="0"/>
              <a:t>	</a:t>
            </a:r>
            <a:r>
              <a:rPr lang="en-IN" dirty="0" err="1"/>
              <a:t>pid_t</a:t>
            </a:r>
            <a:r>
              <a:rPr lang="en-IN" dirty="0"/>
              <a:t> </a:t>
            </a:r>
            <a:r>
              <a:rPr lang="en-IN" dirty="0" err="1"/>
              <a:t>child_pid</a:t>
            </a:r>
            <a:r>
              <a:rPr lang="en-IN" dirty="0"/>
              <a:t> = fork();</a:t>
            </a:r>
          </a:p>
          <a:p>
            <a:endParaRPr lang="en-IN" dirty="0"/>
          </a:p>
          <a:p>
            <a:r>
              <a:rPr lang="en-IN" dirty="0"/>
              <a:t>	// Parent process</a:t>
            </a:r>
          </a:p>
          <a:p>
            <a:r>
              <a:rPr lang="en-IN" dirty="0"/>
              <a:t>	if (</a:t>
            </a:r>
            <a:r>
              <a:rPr lang="en-IN" dirty="0" err="1"/>
              <a:t>child_pid</a:t>
            </a:r>
            <a:r>
              <a:rPr lang="en-IN" dirty="0"/>
              <a:t> &gt; 0)</a:t>
            </a:r>
          </a:p>
          <a:p>
            <a:r>
              <a:rPr lang="en-IN" dirty="0"/>
              <a:t>		sleep(50);</a:t>
            </a:r>
          </a:p>
          <a:p>
            <a:endParaRPr lang="en-IN" dirty="0"/>
          </a:p>
          <a:p>
            <a:r>
              <a:rPr lang="en-IN" dirty="0"/>
              <a:t>	// Child process</a:t>
            </a:r>
          </a:p>
          <a:p>
            <a:r>
              <a:rPr lang="en-IN" dirty="0"/>
              <a:t>	else		</a:t>
            </a:r>
          </a:p>
          <a:p>
            <a:r>
              <a:rPr lang="en-IN" dirty="0"/>
              <a:t>		exit(0);</a:t>
            </a:r>
          </a:p>
          <a:p>
            <a:endParaRPr lang="en-IN" dirty="0"/>
          </a:p>
          <a:p>
            <a:r>
              <a:rPr lang="en-IN" dirty="0"/>
              <a:t>	return 0;</a:t>
            </a:r>
          </a:p>
          <a:p>
            <a:r>
              <a:rPr lang="en-IN" dirty="0"/>
              <a:t>}</a:t>
            </a:r>
          </a:p>
          <a:p>
            <a:endParaRPr lang="en-IN" dirty="0"/>
          </a:p>
        </p:txBody>
      </p:sp>
    </p:spTree>
    <p:extLst>
      <p:ext uri="{BB962C8B-B14F-4D97-AF65-F5344CB8AC3E}">
        <p14:creationId xmlns:p14="http://schemas.microsoft.com/office/powerpoint/2010/main" val="27977216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6EEE-8F8C-CC3F-FB0A-188CB132FFC4}"/>
              </a:ext>
            </a:extLst>
          </p:cNvPr>
          <p:cNvSpPr>
            <a:spLocks noGrp="1"/>
          </p:cNvSpPr>
          <p:nvPr>
            <p:ph type="title"/>
          </p:nvPr>
        </p:nvSpPr>
        <p:spPr/>
        <p:txBody>
          <a:bodyPr/>
          <a:lstStyle/>
          <a:p>
            <a:r>
              <a:rPr lang="en-IN" dirty="0"/>
              <a:t>Orphan Process</a:t>
            </a:r>
          </a:p>
        </p:txBody>
      </p:sp>
      <p:sp>
        <p:nvSpPr>
          <p:cNvPr id="3" name="Content Placeholder 2">
            <a:extLst>
              <a:ext uri="{FF2B5EF4-FFF2-40B4-BE49-F238E27FC236}">
                <a16:creationId xmlns:a16="http://schemas.microsoft.com/office/drawing/2014/main" id="{6EA09A00-BA3A-2965-4C18-F67F27ABDE7B}"/>
              </a:ext>
            </a:extLst>
          </p:cNvPr>
          <p:cNvSpPr>
            <a:spLocks noGrp="1"/>
          </p:cNvSpPr>
          <p:nvPr>
            <p:ph idx="1"/>
          </p:nvPr>
        </p:nvSpPr>
        <p:spPr/>
        <p:txBody>
          <a:bodyPr/>
          <a:lstStyle/>
          <a:p>
            <a:r>
              <a:rPr lang="en-US" dirty="0"/>
              <a:t>A process whose parent process no more exists i.e. has either finished or terminated without waiting for its child process to terminate is called an </a:t>
            </a:r>
            <a:r>
              <a:rPr lang="en-US" b="1" dirty="0"/>
              <a:t>orphan process</a:t>
            </a:r>
            <a:r>
              <a:rPr lang="en-US" dirty="0"/>
              <a:t>.</a:t>
            </a:r>
          </a:p>
          <a:p>
            <a:r>
              <a:rPr lang="en-US" dirty="0"/>
              <a:t>Let us write a C program.</a:t>
            </a:r>
          </a:p>
          <a:p>
            <a:pPr lvl="1"/>
            <a:r>
              <a:rPr lang="en-US" dirty="0"/>
              <a:t>Here, the parent finishes execution and exits while the child process is still executing and is called an orphan process now.</a:t>
            </a:r>
          </a:p>
          <a:p>
            <a:pPr lvl="1"/>
            <a:r>
              <a:rPr lang="en-US" dirty="0"/>
              <a:t>However, the orphan process is soon adopted by </a:t>
            </a:r>
            <a:r>
              <a:rPr lang="en-US" dirty="0" err="1"/>
              <a:t>init</a:t>
            </a:r>
            <a:r>
              <a:rPr lang="en-US" dirty="0"/>
              <a:t> process, once its parent process dies.</a:t>
            </a:r>
            <a:endParaRPr lang="en-IN" dirty="0"/>
          </a:p>
        </p:txBody>
      </p:sp>
    </p:spTree>
    <p:extLst>
      <p:ext uri="{BB962C8B-B14F-4D97-AF65-F5344CB8AC3E}">
        <p14:creationId xmlns:p14="http://schemas.microsoft.com/office/powerpoint/2010/main" val="16375938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AA12B-FCEB-1519-CA92-45270149E15F}"/>
              </a:ext>
            </a:extLst>
          </p:cNvPr>
          <p:cNvSpPr>
            <a:spLocks noGrp="1"/>
          </p:cNvSpPr>
          <p:nvPr>
            <p:ph type="title"/>
          </p:nvPr>
        </p:nvSpPr>
        <p:spPr/>
        <p:txBody>
          <a:bodyPr/>
          <a:lstStyle/>
          <a:p>
            <a:r>
              <a:rPr lang="en-IN" dirty="0" err="1"/>
              <a:t>orphan.c</a:t>
            </a:r>
            <a:endParaRPr lang="en-IN" dirty="0"/>
          </a:p>
        </p:txBody>
      </p:sp>
      <p:sp>
        <p:nvSpPr>
          <p:cNvPr id="3" name="Content Placeholder 2">
            <a:extLst>
              <a:ext uri="{FF2B5EF4-FFF2-40B4-BE49-F238E27FC236}">
                <a16:creationId xmlns:a16="http://schemas.microsoft.com/office/drawing/2014/main" id="{F3E56EEA-E103-6623-F519-B71E94A35F43}"/>
              </a:ext>
            </a:extLst>
          </p:cNvPr>
          <p:cNvSpPr>
            <a:spLocks noGrp="1"/>
          </p:cNvSpPr>
          <p:nvPr>
            <p:ph idx="1"/>
          </p:nvPr>
        </p:nvSpPr>
        <p:spPr/>
        <p:txBody>
          <a:bodyPr>
            <a:normAutofit fontScale="25000" lnSpcReduction="20000"/>
          </a:bodyPr>
          <a:lstStyle/>
          <a:p>
            <a:r>
              <a:rPr lang="en-US" dirty="0"/>
              <a:t>// A C program to demonstrate Orphan Process.</a:t>
            </a:r>
          </a:p>
          <a:p>
            <a:r>
              <a:rPr lang="en-US" dirty="0"/>
              <a:t>// Parent process finishes execution while the</a:t>
            </a:r>
          </a:p>
          <a:p>
            <a:r>
              <a:rPr lang="en-US" dirty="0"/>
              <a:t>// child process is running. The child process</a:t>
            </a:r>
          </a:p>
          <a:p>
            <a:r>
              <a:rPr lang="en-US" dirty="0"/>
              <a:t>// becomes orphan.</a:t>
            </a:r>
          </a:p>
          <a:p>
            <a:r>
              <a:rPr lang="en-US" dirty="0"/>
              <a:t>#include&lt;stdio.h&gt;</a:t>
            </a:r>
          </a:p>
          <a:p>
            <a:r>
              <a:rPr lang="en-US" dirty="0"/>
              <a:t>#include &lt;sys/</a:t>
            </a:r>
            <a:r>
              <a:rPr lang="en-US" dirty="0" err="1"/>
              <a:t>types.h</a:t>
            </a:r>
            <a:r>
              <a:rPr lang="en-US" dirty="0"/>
              <a:t>&gt;</a:t>
            </a:r>
          </a:p>
          <a:p>
            <a:r>
              <a:rPr lang="en-US" dirty="0"/>
              <a:t>#include &lt;</a:t>
            </a:r>
            <a:r>
              <a:rPr lang="en-US" dirty="0" err="1"/>
              <a:t>unistd.h</a:t>
            </a:r>
            <a:r>
              <a:rPr lang="en-US" dirty="0"/>
              <a:t>&gt;</a:t>
            </a:r>
          </a:p>
          <a:p>
            <a:r>
              <a:rPr lang="en-US" dirty="0"/>
              <a:t>#include &lt;</a:t>
            </a:r>
            <a:r>
              <a:rPr lang="en-US" dirty="0" err="1"/>
              <a:t>stdlib.h</a:t>
            </a:r>
            <a:r>
              <a:rPr lang="en-US" dirty="0"/>
              <a:t>&gt;</a:t>
            </a:r>
          </a:p>
          <a:p>
            <a:r>
              <a:rPr lang="en-US" dirty="0"/>
              <a:t>int main()</a:t>
            </a:r>
          </a:p>
          <a:p>
            <a:r>
              <a:rPr lang="en-US" dirty="0"/>
              <a:t>{</a:t>
            </a:r>
          </a:p>
          <a:p>
            <a:r>
              <a:rPr lang="en-US" dirty="0"/>
              <a:t>	// Create a child process	</a:t>
            </a:r>
          </a:p>
          <a:p>
            <a:r>
              <a:rPr lang="en-US" dirty="0"/>
              <a:t>	int </a:t>
            </a:r>
            <a:r>
              <a:rPr lang="en-US" dirty="0" err="1"/>
              <a:t>pid</a:t>
            </a:r>
            <a:r>
              <a:rPr lang="en-US" dirty="0"/>
              <a:t> = fork();</a:t>
            </a:r>
          </a:p>
          <a:p>
            <a:endParaRPr lang="en-US" dirty="0"/>
          </a:p>
          <a:p>
            <a:r>
              <a:rPr lang="en-US" dirty="0"/>
              <a:t>	if (</a:t>
            </a:r>
            <a:r>
              <a:rPr lang="en-US" dirty="0" err="1"/>
              <a:t>pid</a:t>
            </a:r>
            <a:r>
              <a:rPr lang="en-US" dirty="0"/>
              <a:t> &gt; 0) {</a:t>
            </a:r>
          </a:p>
          <a:p>
            <a:r>
              <a:rPr lang="en-US" dirty="0"/>
              <a:t>		</a:t>
            </a:r>
            <a:r>
              <a:rPr lang="en-US" dirty="0" err="1"/>
              <a:t>printf</a:t>
            </a:r>
            <a:r>
              <a:rPr lang="en-US" dirty="0"/>
              <a:t>("in parent process");</a:t>
            </a:r>
          </a:p>
          <a:p>
            <a:pPr marL="1828800" lvl="4" indent="0">
              <a:buNone/>
            </a:pPr>
            <a:r>
              <a:rPr lang="en-US" dirty="0"/>
              <a:t>exit (0);</a:t>
            </a:r>
          </a:p>
          <a:p>
            <a:pPr marL="1828800" lvl="4" indent="0">
              <a:buNone/>
            </a:pPr>
            <a:r>
              <a:rPr lang="en-US" dirty="0"/>
              <a:t>}</a:t>
            </a:r>
          </a:p>
          <a:p>
            <a:pPr marL="1828800" lvl="4" indent="0">
              <a:buNone/>
            </a:pPr>
            <a:endParaRPr lang="en-US" dirty="0"/>
          </a:p>
          <a:p>
            <a:endParaRPr lang="en-US" dirty="0"/>
          </a:p>
          <a:p>
            <a:r>
              <a:rPr lang="en-US" dirty="0"/>
              <a:t>	// Note that </a:t>
            </a:r>
            <a:r>
              <a:rPr lang="en-US" dirty="0" err="1"/>
              <a:t>pid</a:t>
            </a:r>
            <a:r>
              <a:rPr lang="en-US" dirty="0"/>
              <a:t> is 0 in child process</a:t>
            </a:r>
          </a:p>
          <a:p>
            <a:r>
              <a:rPr lang="en-US" dirty="0"/>
              <a:t>	// and negative if fork() fails</a:t>
            </a:r>
          </a:p>
          <a:p>
            <a:r>
              <a:rPr lang="en-US" dirty="0"/>
              <a:t>	else if (</a:t>
            </a:r>
            <a:r>
              <a:rPr lang="en-US" dirty="0" err="1"/>
              <a:t>pid</a:t>
            </a:r>
            <a:r>
              <a:rPr lang="en-US" dirty="0"/>
              <a:t> == 0)</a:t>
            </a:r>
          </a:p>
          <a:p>
            <a:r>
              <a:rPr lang="en-US" dirty="0"/>
              <a:t>	{</a:t>
            </a:r>
          </a:p>
          <a:p>
            <a:r>
              <a:rPr lang="en-US" dirty="0"/>
              <a:t>		sleep(30);</a:t>
            </a:r>
          </a:p>
          <a:p>
            <a:r>
              <a:rPr lang="en-US" dirty="0"/>
              <a:t>		</a:t>
            </a:r>
            <a:r>
              <a:rPr lang="en-US" dirty="0" err="1"/>
              <a:t>printf</a:t>
            </a:r>
            <a:r>
              <a:rPr lang="en-US" dirty="0"/>
              <a:t>("in child process");</a:t>
            </a:r>
          </a:p>
          <a:p>
            <a:r>
              <a:rPr lang="en-US" dirty="0"/>
              <a:t>	}</a:t>
            </a:r>
          </a:p>
          <a:p>
            <a:endParaRPr lang="en-US" dirty="0"/>
          </a:p>
          <a:p>
            <a:r>
              <a:rPr lang="en-US" dirty="0"/>
              <a:t>	return 0;</a:t>
            </a:r>
          </a:p>
          <a:p>
            <a:r>
              <a:rPr lang="en-US" dirty="0"/>
              <a:t>}</a:t>
            </a:r>
          </a:p>
          <a:p>
            <a:endParaRPr lang="en-IN" dirty="0"/>
          </a:p>
        </p:txBody>
      </p:sp>
    </p:spTree>
    <p:extLst>
      <p:ext uri="{BB962C8B-B14F-4D97-AF65-F5344CB8AC3E}">
        <p14:creationId xmlns:p14="http://schemas.microsoft.com/office/powerpoint/2010/main" val="7357261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C46E11-D5DB-F04D-1EC2-0DDEB0D77CF7}"/>
              </a:ext>
            </a:extLst>
          </p:cNvPr>
          <p:cNvSpPr>
            <a:spLocks noGrp="1"/>
          </p:cNvSpPr>
          <p:nvPr>
            <p:ph type="title"/>
          </p:nvPr>
        </p:nvSpPr>
        <p:spPr/>
        <p:txBody>
          <a:bodyPr/>
          <a:lstStyle/>
          <a:p>
            <a:r>
              <a:rPr lang="en-IN" dirty="0"/>
              <a:t>Session 7: Signals and Threads</a:t>
            </a:r>
          </a:p>
        </p:txBody>
      </p:sp>
      <p:sp>
        <p:nvSpPr>
          <p:cNvPr id="5" name="Text Placeholder 4">
            <a:extLst>
              <a:ext uri="{FF2B5EF4-FFF2-40B4-BE49-F238E27FC236}">
                <a16:creationId xmlns:a16="http://schemas.microsoft.com/office/drawing/2014/main" id="{428FB1DC-0AC0-C922-235C-7A576F19F94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4147040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E195-D51F-A336-3C60-418B8C3CD21A}"/>
              </a:ext>
            </a:extLst>
          </p:cNvPr>
          <p:cNvSpPr>
            <a:spLocks noGrp="1"/>
          </p:cNvSpPr>
          <p:nvPr>
            <p:ph type="title"/>
          </p:nvPr>
        </p:nvSpPr>
        <p:spPr/>
        <p:txBody>
          <a:bodyPr/>
          <a:lstStyle/>
          <a:p>
            <a:r>
              <a:rPr lang="en-IN" dirty="0"/>
              <a:t>Signals</a:t>
            </a:r>
          </a:p>
        </p:txBody>
      </p:sp>
      <p:sp>
        <p:nvSpPr>
          <p:cNvPr id="3" name="Content Placeholder 2">
            <a:extLst>
              <a:ext uri="{FF2B5EF4-FFF2-40B4-BE49-F238E27FC236}">
                <a16:creationId xmlns:a16="http://schemas.microsoft.com/office/drawing/2014/main" id="{021D28AD-B0B7-4710-A047-CADEA581DFA0}"/>
              </a:ext>
            </a:extLst>
          </p:cNvPr>
          <p:cNvSpPr>
            <a:spLocks noGrp="1"/>
          </p:cNvSpPr>
          <p:nvPr>
            <p:ph sz="half" idx="1"/>
          </p:nvPr>
        </p:nvSpPr>
        <p:spPr/>
        <p:txBody>
          <a:bodyPr>
            <a:normAutofit/>
          </a:bodyPr>
          <a:lstStyle/>
          <a:p>
            <a:r>
              <a:rPr lang="en-US" b="1" dirty="0"/>
              <a:t>Signals </a:t>
            </a:r>
            <a:r>
              <a:rPr lang="en-US" dirty="0"/>
              <a:t>are used by Linux processes to communicate with one another. </a:t>
            </a:r>
          </a:p>
        </p:txBody>
      </p:sp>
      <p:sp>
        <p:nvSpPr>
          <p:cNvPr id="5" name="Content Placeholder 4">
            <a:extLst>
              <a:ext uri="{FF2B5EF4-FFF2-40B4-BE49-F238E27FC236}">
                <a16:creationId xmlns:a16="http://schemas.microsoft.com/office/drawing/2014/main" id="{AC9578E9-67B4-1262-3742-76990F82E6C2}"/>
              </a:ext>
            </a:extLst>
          </p:cNvPr>
          <p:cNvSpPr>
            <a:spLocks noGrp="1"/>
          </p:cNvSpPr>
          <p:nvPr>
            <p:ph sz="half" idx="2"/>
          </p:nvPr>
        </p:nvSpPr>
        <p:spPr/>
        <p:txBody>
          <a:bodyPr/>
          <a:lstStyle/>
          <a:p>
            <a:endParaRPr lang="en-IN"/>
          </a:p>
        </p:txBody>
      </p:sp>
      <p:sp>
        <p:nvSpPr>
          <p:cNvPr id="6" name="TextBox 5">
            <a:extLst>
              <a:ext uri="{FF2B5EF4-FFF2-40B4-BE49-F238E27FC236}">
                <a16:creationId xmlns:a16="http://schemas.microsoft.com/office/drawing/2014/main" id="{289D7618-632E-CE9C-4F83-9CC75BDE363F}"/>
              </a:ext>
            </a:extLst>
          </p:cNvPr>
          <p:cNvSpPr txBox="1"/>
          <p:nvPr/>
        </p:nvSpPr>
        <p:spPr>
          <a:xfrm>
            <a:off x="1741898" y="3260672"/>
            <a:ext cx="1839075" cy="461665"/>
          </a:xfrm>
          <a:prstGeom prst="rect">
            <a:avLst/>
          </a:prstGeom>
          <a:solidFill>
            <a:schemeClr val="accent1">
              <a:lumMod val="75000"/>
            </a:schemeClr>
          </a:solidFill>
        </p:spPr>
        <p:txBody>
          <a:bodyPr wrap="square" rtlCol="0">
            <a:spAutoFit/>
          </a:bodyPr>
          <a:lstStyle/>
          <a:p>
            <a:pPr algn="ctr"/>
            <a:r>
              <a:rPr lang="en-IN" sz="2400" b="1" dirty="0">
                <a:solidFill>
                  <a:schemeClr val="bg1"/>
                </a:solidFill>
              </a:rPr>
              <a:t>Process A</a:t>
            </a:r>
          </a:p>
        </p:txBody>
      </p:sp>
      <p:sp>
        <p:nvSpPr>
          <p:cNvPr id="7" name="TextBox 6">
            <a:extLst>
              <a:ext uri="{FF2B5EF4-FFF2-40B4-BE49-F238E27FC236}">
                <a16:creationId xmlns:a16="http://schemas.microsoft.com/office/drawing/2014/main" id="{7E240168-363A-B305-BE50-B1FDC8BBAC0A}"/>
              </a:ext>
            </a:extLst>
          </p:cNvPr>
          <p:cNvSpPr txBox="1"/>
          <p:nvPr/>
        </p:nvSpPr>
        <p:spPr>
          <a:xfrm>
            <a:off x="1741898" y="5249850"/>
            <a:ext cx="1839075" cy="461665"/>
          </a:xfrm>
          <a:prstGeom prst="rect">
            <a:avLst/>
          </a:prstGeom>
          <a:solidFill>
            <a:schemeClr val="accent1">
              <a:lumMod val="75000"/>
            </a:schemeClr>
          </a:solidFill>
        </p:spPr>
        <p:txBody>
          <a:bodyPr wrap="square" rtlCol="0">
            <a:spAutoFit/>
          </a:bodyPr>
          <a:lstStyle/>
          <a:p>
            <a:pPr algn="ctr"/>
            <a:r>
              <a:rPr lang="en-IN" sz="2400" b="1" dirty="0">
                <a:solidFill>
                  <a:schemeClr val="bg1"/>
                </a:solidFill>
              </a:rPr>
              <a:t>Process B</a:t>
            </a:r>
          </a:p>
        </p:txBody>
      </p:sp>
      <p:sp>
        <p:nvSpPr>
          <p:cNvPr id="8" name="Oval 7">
            <a:extLst>
              <a:ext uri="{FF2B5EF4-FFF2-40B4-BE49-F238E27FC236}">
                <a16:creationId xmlns:a16="http://schemas.microsoft.com/office/drawing/2014/main" id="{E9A09E48-C607-35B9-A95E-6A735E7F69E2}"/>
              </a:ext>
            </a:extLst>
          </p:cNvPr>
          <p:cNvSpPr/>
          <p:nvPr/>
        </p:nvSpPr>
        <p:spPr>
          <a:xfrm>
            <a:off x="1741898" y="4150760"/>
            <a:ext cx="1839075" cy="647271"/>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b="1" dirty="0"/>
              <a:t>Signal</a:t>
            </a:r>
          </a:p>
        </p:txBody>
      </p:sp>
      <p:cxnSp>
        <p:nvCxnSpPr>
          <p:cNvPr id="10" name="Straight Arrow Connector 9">
            <a:extLst>
              <a:ext uri="{FF2B5EF4-FFF2-40B4-BE49-F238E27FC236}">
                <a16:creationId xmlns:a16="http://schemas.microsoft.com/office/drawing/2014/main" id="{0032D038-6CA9-93FA-324F-160C1881515F}"/>
              </a:ext>
            </a:extLst>
          </p:cNvPr>
          <p:cNvCxnSpPr>
            <a:cxnSpLocks/>
            <a:stCxn id="6" idx="2"/>
            <a:endCxn id="8" idx="0"/>
          </p:cNvCxnSpPr>
          <p:nvPr/>
        </p:nvCxnSpPr>
        <p:spPr>
          <a:xfrm>
            <a:off x="2661436" y="3722337"/>
            <a:ext cx="0" cy="428423"/>
          </a:xfrm>
          <a:prstGeom prst="straightConnector1">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4460E0-DAD7-405F-5FD1-C79159660DB6}"/>
              </a:ext>
            </a:extLst>
          </p:cNvPr>
          <p:cNvCxnSpPr>
            <a:cxnSpLocks/>
          </p:cNvCxnSpPr>
          <p:nvPr/>
        </p:nvCxnSpPr>
        <p:spPr>
          <a:xfrm>
            <a:off x="2661436" y="4798031"/>
            <a:ext cx="0" cy="428423"/>
          </a:xfrm>
          <a:prstGeom prst="straightConnector1">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3A3F817-7DA0-180F-4B8A-A15F06259DC7}"/>
              </a:ext>
            </a:extLst>
          </p:cNvPr>
          <p:cNvPicPr>
            <a:picLocks noChangeAspect="1"/>
          </p:cNvPicPr>
          <p:nvPr/>
        </p:nvPicPr>
        <p:blipFill>
          <a:blip r:embed="rId2"/>
          <a:stretch>
            <a:fillRect/>
          </a:stretch>
        </p:blipFill>
        <p:spPr>
          <a:xfrm>
            <a:off x="4818380" y="2686776"/>
            <a:ext cx="6893348" cy="2850995"/>
          </a:xfrm>
          <a:prstGeom prst="rect">
            <a:avLst/>
          </a:prstGeom>
        </p:spPr>
      </p:pic>
    </p:spTree>
    <p:extLst>
      <p:ext uri="{BB962C8B-B14F-4D97-AF65-F5344CB8AC3E}">
        <p14:creationId xmlns:p14="http://schemas.microsoft.com/office/powerpoint/2010/main" val="3975855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798B-47A3-31D4-080A-0740222E753E}"/>
              </a:ext>
            </a:extLst>
          </p:cNvPr>
          <p:cNvSpPr>
            <a:spLocks noGrp="1"/>
          </p:cNvSpPr>
          <p:nvPr>
            <p:ph type="title"/>
          </p:nvPr>
        </p:nvSpPr>
        <p:spPr/>
        <p:txBody>
          <a:bodyPr/>
          <a:lstStyle/>
          <a:p>
            <a:r>
              <a:rPr lang="en-IN" dirty="0"/>
              <a:t>User Mode and Kernel Mode (Diagram on Next Slide)</a:t>
            </a:r>
          </a:p>
        </p:txBody>
      </p:sp>
      <p:sp>
        <p:nvSpPr>
          <p:cNvPr id="3" name="Content Placeholder 2">
            <a:extLst>
              <a:ext uri="{FF2B5EF4-FFF2-40B4-BE49-F238E27FC236}">
                <a16:creationId xmlns:a16="http://schemas.microsoft.com/office/drawing/2014/main" id="{427DAB8D-6287-E46E-B3EB-60FF7387CFF2}"/>
              </a:ext>
            </a:extLst>
          </p:cNvPr>
          <p:cNvSpPr>
            <a:spLocks noGrp="1"/>
          </p:cNvSpPr>
          <p:nvPr>
            <p:ph idx="1"/>
          </p:nvPr>
        </p:nvSpPr>
        <p:spPr/>
        <p:txBody>
          <a:bodyPr>
            <a:normAutofit/>
          </a:bodyPr>
          <a:lstStyle/>
          <a:p>
            <a:r>
              <a:rPr lang="en-US" dirty="0"/>
              <a:t>Most computers have two modes of operation: </a:t>
            </a:r>
            <a:r>
              <a:rPr lang="en-US" b="1" dirty="0"/>
              <a:t>kernel mode </a:t>
            </a:r>
            <a:r>
              <a:rPr lang="en-US" dirty="0"/>
              <a:t>and </a:t>
            </a:r>
            <a:r>
              <a:rPr lang="en-US" b="1" dirty="0"/>
              <a:t>user mode</a:t>
            </a:r>
            <a:r>
              <a:rPr lang="en-US" dirty="0"/>
              <a:t>. </a:t>
            </a:r>
          </a:p>
          <a:p>
            <a:r>
              <a:rPr lang="en-US" dirty="0"/>
              <a:t>The operating system runs in </a:t>
            </a:r>
            <a:r>
              <a:rPr lang="en-US" u="sng" dirty="0"/>
              <a:t>kernel mode</a:t>
            </a:r>
            <a:r>
              <a:rPr lang="en-US" dirty="0"/>
              <a:t> (also called </a:t>
            </a:r>
            <a:r>
              <a:rPr lang="en-US" b="1" dirty="0"/>
              <a:t>supervisor mode</a:t>
            </a:r>
            <a:r>
              <a:rPr lang="en-US" dirty="0"/>
              <a:t>). </a:t>
            </a:r>
          </a:p>
          <a:p>
            <a:pPr lvl="1"/>
            <a:r>
              <a:rPr lang="en-US" dirty="0"/>
              <a:t>In this mode it has complete access to all the hardware and can execute any instruction the machine is capable of executing. </a:t>
            </a:r>
          </a:p>
          <a:p>
            <a:r>
              <a:rPr lang="en-US" dirty="0"/>
              <a:t>The rest of the software runs in user mode, in which only a subset of the machine instructions is available. </a:t>
            </a:r>
          </a:p>
          <a:p>
            <a:pPr lvl="1"/>
            <a:r>
              <a:rPr lang="en-US" dirty="0"/>
              <a:t>In particular, those instructions that affect control of the machine or do I/O (Input/Output) are forbidden to user-mode programs.</a:t>
            </a:r>
            <a:endParaRPr lang="en-IN" dirty="0"/>
          </a:p>
        </p:txBody>
      </p:sp>
    </p:spTree>
    <p:extLst>
      <p:ext uri="{BB962C8B-B14F-4D97-AF65-F5344CB8AC3E}">
        <p14:creationId xmlns:p14="http://schemas.microsoft.com/office/powerpoint/2010/main" val="41882980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C03E-B173-249F-391B-DCCD2415A73C}"/>
              </a:ext>
            </a:extLst>
          </p:cNvPr>
          <p:cNvSpPr>
            <a:spLocks noGrp="1"/>
          </p:cNvSpPr>
          <p:nvPr>
            <p:ph type="title"/>
          </p:nvPr>
        </p:nvSpPr>
        <p:spPr/>
        <p:txBody>
          <a:bodyPr/>
          <a:lstStyle/>
          <a:p>
            <a:r>
              <a:rPr lang="en-IN" dirty="0"/>
              <a:t>Signal Example</a:t>
            </a:r>
          </a:p>
        </p:txBody>
      </p:sp>
      <p:sp>
        <p:nvSpPr>
          <p:cNvPr id="6" name="Content Placeholder 5">
            <a:extLst>
              <a:ext uri="{FF2B5EF4-FFF2-40B4-BE49-F238E27FC236}">
                <a16:creationId xmlns:a16="http://schemas.microsoft.com/office/drawing/2014/main" id="{692A3B6F-1BAB-AF61-BB3F-84F4422129D5}"/>
              </a:ext>
            </a:extLst>
          </p:cNvPr>
          <p:cNvSpPr>
            <a:spLocks noGrp="1"/>
          </p:cNvSpPr>
          <p:nvPr>
            <p:ph idx="1"/>
          </p:nvPr>
        </p:nvSpPr>
        <p:spPr/>
        <p:txBody>
          <a:bodyPr/>
          <a:lstStyle/>
          <a:p>
            <a:r>
              <a:rPr lang="en-IN" dirty="0"/>
              <a:t>Simple example of a signal:</a:t>
            </a:r>
          </a:p>
          <a:p>
            <a:r>
              <a:rPr lang="en-IN" dirty="0"/>
              <a:t>Run the following command on the shell prompt: </a:t>
            </a:r>
            <a:r>
              <a:rPr lang="en-IN" i="1" dirty="0"/>
              <a:t>sleep 100</a:t>
            </a:r>
            <a:endParaRPr lang="en-IN" dirty="0"/>
          </a:p>
          <a:p>
            <a:r>
              <a:rPr lang="en-IN" dirty="0"/>
              <a:t>The terminal will not do anything for 100 seconds now</a:t>
            </a:r>
          </a:p>
          <a:p>
            <a:r>
              <a:rPr lang="en-IN" dirty="0"/>
              <a:t>But we can press </a:t>
            </a:r>
            <a:r>
              <a:rPr lang="en-IN" dirty="0" err="1"/>
              <a:t>Ctrl+C</a:t>
            </a:r>
            <a:r>
              <a:rPr lang="en-IN" dirty="0"/>
              <a:t> to break it</a:t>
            </a:r>
          </a:p>
          <a:p>
            <a:r>
              <a:rPr lang="en-IN" dirty="0"/>
              <a:t>This sends a </a:t>
            </a:r>
            <a:r>
              <a:rPr lang="en-IN" i="1" dirty="0"/>
              <a:t>SIGINT</a:t>
            </a:r>
            <a:r>
              <a:rPr lang="en-IN" dirty="0"/>
              <a:t> signal to the sleeping process and stops it</a:t>
            </a:r>
          </a:p>
          <a:p>
            <a:endParaRPr lang="en-IN" dirty="0"/>
          </a:p>
        </p:txBody>
      </p:sp>
    </p:spTree>
    <p:extLst>
      <p:ext uri="{BB962C8B-B14F-4D97-AF65-F5344CB8AC3E}">
        <p14:creationId xmlns:p14="http://schemas.microsoft.com/office/powerpoint/2010/main" val="29980755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604E-B612-11A4-2ED5-89CC8DB69F24}"/>
              </a:ext>
            </a:extLst>
          </p:cNvPr>
          <p:cNvSpPr>
            <a:spLocks noGrp="1"/>
          </p:cNvSpPr>
          <p:nvPr>
            <p:ph type="title"/>
          </p:nvPr>
        </p:nvSpPr>
        <p:spPr/>
        <p:txBody>
          <a:bodyPr/>
          <a:lstStyle/>
          <a:p>
            <a:r>
              <a:rPr lang="en-IN" dirty="0"/>
              <a:t>Signal Handler</a:t>
            </a:r>
          </a:p>
        </p:txBody>
      </p:sp>
      <p:sp>
        <p:nvSpPr>
          <p:cNvPr id="3" name="Content Placeholder 2">
            <a:extLst>
              <a:ext uri="{FF2B5EF4-FFF2-40B4-BE49-F238E27FC236}">
                <a16:creationId xmlns:a16="http://schemas.microsoft.com/office/drawing/2014/main" id="{F0850C1D-487D-3420-21A4-FA6F50BEFFD6}"/>
              </a:ext>
            </a:extLst>
          </p:cNvPr>
          <p:cNvSpPr>
            <a:spLocks noGrp="1"/>
          </p:cNvSpPr>
          <p:nvPr>
            <p:ph idx="1"/>
          </p:nvPr>
        </p:nvSpPr>
        <p:spPr/>
        <p:txBody>
          <a:bodyPr/>
          <a:lstStyle/>
          <a:p>
            <a:r>
              <a:rPr lang="en-US" dirty="0"/>
              <a:t>A </a:t>
            </a:r>
            <a:r>
              <a:rPr lang="en-US" b="1" dirty="0"/>
              <a:t>signal handler </a:t>
            </a:r>
            <a:r>
              <a:rPr lang="en-US" dirty="0"/>
              <a:t>is special function (defined in the software program code and registered with the kernel) that gets executed when a particular signal arrives. </a:t>
            </a:r>
          </a:p>
          <a:p>
            <a:r>
              <a:rPr lang="en-US" dirty="0"/>
              <a:t>This causes the interruption of current executing process and all the current registers are also saved. </a:t>
            </a:r>
          </a:p>
          <a:p>
            <a:r>
              <a:rPr lang="en-US" dirty="0"/>
              <a:t>The interrupted process resumes once the signal handler returns.</a:t>
            </a:r>
            <a:endParaRPr lang="en-IN" dirty="0"/>
          </a:p>
        </p:txBody>
      </p:sp>
    </p:spTree>
    <p:extLst>
      <p:ext uri="{BB962C8B-B14F-4D97-AF65-F5344CB8AC3E}">
        <p14:creationId xmlns:p14="http://schemas.microsoft.com/office/powerpoint/2010/main" val="33416817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4C25-DB50-95E3-0249-42D7149FA45D}"/>
              </a:ext>
            </a:extLst>
          </p:cNvPr>
          <p:cNvSpPr>
            <a:spLocks noGrp="1"/>
          </p:cNvSpPr>
          <p:nvPr>
            <p:ph type="title"/>
          </p:nvPr>
        </p:nvSpPr>
        <p:spPr/>
        <p:txBody>
          <a:bodyPr/>
          <a:lstStyle/>
          <a:p>
            <a:r>
              <a:rPr lang="en-IN" dirty="0"/>
              <a:t>C Program: </a:t>
            </a:r>
            <a:r>
              <a:rPr lang="en-IN" dirty="0" err="1"/>
              <a:t>signal_example.c</a:t>
            </a:r>
            <a:endParaRPr lang="en-IN" dirty="0"/>
          </a:p>
        </p:txBody>
      </p:sp>
      <p:sp>
        <p:nvSpPr>
          <p:cNvPr id="3" name="Content Placeholder 2">
            <a:extLst>
              <a:ext uri="{FF2B5EF4-FFF2-40B4-BE49-F238E27FC236}">
                <a16:creationId xmlns:a16="http://schemas.microsoft.com/office/drawing/2014/main" id="{D22FDD11-03A3-A712-7645-6E2957419538}"/>
              </a:ext>
            </a:extLst>
          </p:cNvPr>
          <p:cNvSpPr>
            <a:spLocks noGrp="1"/>
          </p:cNvSpPr>
          <p:nvPr>
            <p:ph idx="1"/>
          </p:nvPr>
        </p:nvSpPr>
        <p:spPr/>
        <p:txBody>
          <a:bodyPr>
            <a:normAutofit fontScale="25000" lnSpcReduction="20000"/>
          </a:bodyPr>
          <a:lstStyle/>
          <a:p>
            <a:r>
              <a:rPr lang="en-IN" dirty="0"/>
              <a:t>#include &lt;</a:t>
            </a:r>
            <a:r>
              <a:rPr lang="en-IN" dirty="0" err="1"/>
              <a:t>stdio.h</a:t>
            </a:r>
            <a:r>
              <a:rPr lang="en-IN" dirty="0"/>
              <a:t>&gt;</a:t>
            </a:r>
          </a:p>
          <a:p>
            <a:r>
              <a:rPr lang="en-IN" dirty="0"/>
              <a:t>#include &lt;</a:t>
            </a:r>
            <a:r>
              <a:rPr lang="en-IN" dirty="0" err="1"/>
              <a:t>stdlib.h</a:t>
            </a:r>
            <a:r>
              <a:rPr lang="en-IN" dirty="0"/>
              <a:t>&gt;</a:t>
            </a:r>
          </a:p>
          <a:p>
            <a:r>
              <a:rPr lang="en-IN" dirty="0"/>
              <a:t>#include &lt;</a:t>
            </a:r>
            <a:r>
              <a:rPr lang="en-IN" dirty="0" err="1"/>
              <a:t>signal.h</a:t>
            </a:r>
            <a:r>
              <a:rPr lang="en-IN" dirty="0"/>
              <a:t>&gt;</a:t>
            </a:r>
          </a:p>
          <a:p>
            <a:r>
              <a:rPr lang="en-IN" dirty="0"/>
              <a:t>#include &lt;</a:t>
            </a:r>
            <a:r>
              <a:rPr lang="en-IN" dirty="0" err="1"/>
              <a:t>unistd.h</a:t>
            </a:r>
            <a:r>
              <a:rPr lang="en-IN" dirty="0"/>
              <a:t>&gt;</a:t>
            </a:r>
          </a:p>
          <a:p>
            <a:endParaRPr lang="en-IN" dirty="0"/>
          </a:p>
          <a:p>
            <a:r>
              <a:rPr lang="en-IN" dirty="0"/>
              <a:t>void </a:t>
            </a:r>
            <a:r>
              <a:rPr lang="en-IN" dirty="0" err="1"/>
              <a:t>sig_handler</a:t>
            </a:r>
            <a:r>
              <a:rPr lang="en-IN" dirty="0"/>
              <a:t>(int </a:t>
            </a:r>
            <a:r>
              <a:rPr lang="en-IN" dirty="0" err="1"/>
              <a:t>sig_num</a:t>
            </a:r>
            <a:r>
              <a:rPr lang="en-IN" dirty="0"/>
              <a:t>)</a:t>
            </a:r>
          </a:p>
          <a:p>
            <a:r>
              <a:rPr lang="en-IN" dirty="0"/>
              <a:t>{</a:t>
            </a:r>
          </a:p>
          <a:p>
            <a:r>
              <a:rPr lang="en-IN" dirty="0"/>
              <a:t>if(</a:t>
            </a:r>
            <a:r>
              <a:rPr lang="en-IN" dirty="0" err="1"/>
              <a:t>sig_num</a:t>
            </a:r>
            <a:r>
              <a:rPr lang="en-IN" dirty="0"/>
              <a:t> == SIGINT)</a:t>
            </a:r>
          </a:p>
          <a:p>
            <a:r>
              <a:rPr lang="en-IN" dirty="0"/>
              <a:t>{</a:t>
            </a:r>
          </a:p>
          <a:p>
            <a:r>
              <a:rPr lang="en-IN" dirty="0" err="1"/>
              <a:t>printf</a:t>
            </a:r>
            <a:r>
              <a:rPr lang="en-IN" dirty="0"/>
              <a:t>("\n Caught the SIGINT signal\n");</a:t>
            </a:r>
          </a:p>
          <a:p>
            <a:r>
              <a:rPr lang="en-IN" dirty="0"/>
              <a:t>}</a:t>
            </a:r>
          </a:p>
          <a:p>
            <a:r>
              <a:rPr lang="en-IN" dirty="0"/>
              <a:t>else</a:t>
            </a:r>
          </a:p>
          <a:p>
            <a:r>
              <a:rPr lang="en-IN" dirty="0"/>
              <a:t>{</a:t>
            </a:r>
          </a:p>
          <a:p>
            <a:r>
              <a:rPr lang="en-IN" dirty="0" err="1"/>
              <a:t>printf</a:t>
            </a:r>
            <a:r>
              <a:rPr lang="en-IN" dirty="0"/>
              <a:t>("\n Caught the signal number [%d]\n", </a:t>
            </a:r>
            <a:r>
              <a:rPr lang="en-IN" dirty="0" err="1"/>
              <a:t>sig_num</a:t>
            </a:r>
            <a:r>
              <a:rPr lang="en-IN" dirty="0"/>
              <a:t>);</a:t>
            </a:r>
          </a:p>
          <a:p>
            <a:r>
              <a:rPr lang="en-IN" dirty="0"/>
              <a:t>}</a:t>
            </a:r>
          </a:p>
          <a:p>
            <a:endParaRPr lang="en-IN" dirty="0"/>
          </a:p>
          <a:p>
            <a:r>
              <a:rPr lang="en-IN" dirty="0"/>
              <a:t>// Do all the necessary clean-up work here</a:t>
            </a:r>
          </a:p>
          <a:p>
            <a:endParaRPr lang="en-IN" dirty="0"/>
          </a:p>
          <a:p>
            <a:r>
              <a:rPr lang="en-IN" dirty="0"/>
              <a:t>exit(</a:t>
            </a:r>
            <a:r>
              <a:rPr lang="en-IN" dirty="0" err="1"/>
              <a:t>sig_num</a:t>
            </a:r>
            <a:r>
              <a:rPr lang="en-IN" dirty="0"/>
              <a:t>);</a:t>
            </a:r>
          </a:p>
          <a:p>
            <a:r>
              <a:rPr lang="en-IN" dirty="0"/>
              <a:t>}</a:t>
            </a:r>
          </a:p>
          <a:p>
            <a:endParaRPr lang="en-IN" dirty="0"/>
          </a:p>
          <a:p>
            <a:r>
              <a:rPr lang="en-IN" dirty="0"/>
              <a:t>int main(void)</a:t>
            </a:r>
          </a:p>
          <a:p>
            <a:r>
              <a:rPr lang="en-IN" dirty="0"/>
              <a:t>{</a:t>
            </a:r>
          </a:p>
          <a:p>
            <a:r>
              <a:rPr lang="en-IN" dirty="0"/>
              <a:t>//Register signal handler through the signal() function</a:t>
            </a:r>
          </a:p>
          <a:p>
            <a:r>
              <a:rPr lang="en-IN" dirty="0"/>
              <a:t>signal(SIGINT, </a:t>
            </a:r>
            <a:r>
              <a:rPr lang="en-IN" dirty="0" err="1"/>
              <a:t>sig_handler</a:t>
            </a:r>
            <a:r>
              <a:rPr lang="en-IN" dirty="0"/>
              <a:t>);</a:t>
            </a:r>
          </a:p>
          <a:p>
            <a:endParaRPr lang="en-IN" dirty="0"/>
          </a:p>
          <a:p>
            <a:r>
              <a:rPr lang="en-IN" dirty="0"/>
              <a:t>while(1)</a:t>
            </a:r>
          </a:p>
          <a:p>
            <a:r>
              <a:rPr lang="en-IN" dirty="0"/>
              <a:t>{</a:t>
            </a:r>
          </a:p>
          <a:p>
            <a:r>
              <a:rPr lang="en-IN" dirty="0"/>
              <a:t>//simulate a delay -- as if the program is doing some other stuff</a:t>
            </a:r>
          </a:p>
          <a:p>
            <a:r>
              <a:rPr lang="en-IN" dirty="0"/>
              <a:t>sleep(1);</a:t>
            </a:r>
          </a:p>
          <a:p>
            <a:r>
              <a:rPr lang="en-IN" dirty="0"/>
              <a:t>}</a:t>
            </a:r>
          </a:p>
          <a:p>
            <a:endParaRPr lang="en-IN" dirty="0"/>
          </a:p>
          <a:p>
            <a:r>
              <a:rPr lang="en-IN" dirty="0"/>
              <a:t>return 0;</a:t>
            </a:r>
          </a:p>
          <a:p>
            <a:r>
              <a:rPr lang="en-IN" dirty="0"/>
              <a:t>}</a:t>
            </a:r>
          </a:p>
        </p:txBody>
      </p:sp>
    </p:spTree>
    <p:extLst>
      <p:ext uri="{BB962C8B-B14F-4D97-AF65-F5344CB8AC3E}">
        <p14:creationId xmlns:p14="http://schemas.microsoft.com/office/powerpoint/2010/main" val="38780976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767D-5CF9-8E66-4708-11FD35BD986F}"/>
              </a:ext>
            </a:extLst>
          </p:cNvPr>
          <p:cNvSpPr>
            <a:spLocks noGrp="1"/>
          </p:cNvSpPr>
          <p:nvPr>
            <p:ph type="title"/>
          </p:nvPr>
        </p:nvSpPr>
        <p:spPr/>
        <p:txBody>
          <a:bodyPr/>
          <a:lstStyle/>
          <a:p>
            <a:r>
              <a:rPr lang="en-IN" dirty="0"/>
              <a:t>Running the Program</a:t>
            </a:r>
          </a:p>
        </p:txBody>
      </p:sp>
      <p:sp>
        <p:nvSpPr>
          <p:cNvPr id="3" name="Content Placeholder 2">
            <a:extLst>
              <a:ext uri="{FF2B5EF4-FFF2-40B4-BE49-F238E27FC236}">
                <a16:creationId xmlns:a16="http://schemas.microsoft.com/office/drawing/2014/main" id="{21731F90-6E2C-DCEA-DA0F-65B77258C59B}"/>
              </a:ext>
            </a:extLst>
          </p:cNvPr>
          <p:cNvSpPr>
            <a:spLocks noGrp="1"/>
          </p:cNvSpPr>
          <p:nvPr>
            <p:ph idx="1"/>
          </p:nvPr>
        </p:nvSpPr>
        <p:spPr/>
        <p:txBody>
          <a:bodyPr/>
          <a:lstStyle/>
          <a:p>
            <a:r>
              <a:rPr lang="en-IN" dirty="0"/>
              <a:t>You will have to </a:t>
            </a:r>
            <a:r>
              <a:rPr lang="en-IN" dirty="0" err="1"/>
              <a:t>Ctrl+C</a:t>
            </a:r>
            <a:r>
              <a:rPr lang="en-IN" dirty="0"/>
              <a:t> to end it</a:t>
            </a:r>
          </a:p>
        </p:txBody>
      </p:sp>
      <p:pic>
        <p:nvPicPr>
          <p:cNvPr id="5" name="Picture 4">
            <a:extLst>
              <a:ext uri="{FF2B5EF4-FFF2-40B4-BE49-F238E27FC236}">
                <a16:creationId xmlns:a16="http://schemas.microsoft.com/office/drawing/2014/main" id="{83630935-B34D-26F9-778C-C899907F6B51}"/>
              </a:ext>
            </a:extLst>
          </p:cNvPr>
          <p:cNvPicPr>
            <a:picLocks noChangeAspect="1"/>
          </p:cNvPicPr>
          <p:nvPr/>
        </p:nvPicPr>
        <p:blipFill>
          <a:blip r:embed="rId2"/>
          <a:stretch>
            <a:fillRect/>
          </a:stretch>
        </p:blipFill>
        <p:spPr>
          <a:xfrm>
            <a:off x="838200" y="2726801"/>
            <a:ext cx="10118220" cy="2204794"/>
          </a:xfrm>
          <a:prstGeom prst="rect">
            <a:avLst/>
          </a:prstGeom>
        </p:spPr>
      </p:pic>
    </p:spTree>
    <p:extLst>
      <p:ext uri="{BB962C8B-B14F-4D97-AF65-F5344CB8AC3E}">
        <p14:creationId xmlns:p14="http://schemas.microsoft.com/office/powerpoint/2010/main" val="5030108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98E5-2938-1C30-CEA9-8754CD46EFA7}"/>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43F40B2E-3CC0-4474-3794-7A1958D5DD92}"/>
              </a:ext>
            </a:extLst>
          </p:cNvPr>
          <p:cNvSpPr>
            <a:spLocks noGrp="1"/>
          </p:cNvSpPr>
          <p:nvPr>
            <p:ph idx="1"/>
          </p:nvPr>
        </p:nvSpPr>
        <p:spPr/>
        <p:txBody>
          <a:bodyPr>
            <a:normAutofit/>
          </a:bodyPr>
          <a:lstStyle/>
          <a:p>
            <a:r>
              <a:rPr lang="en-US" sz="2000" dirty="0"/>
              <a:t>We can see that the program was executed and then the signal SIGINT is passed to it by pressing the </a:t>
            </a:r>
            <a:r>
              <a:rPr lang="en-US" sz="2000" dirty="0" err="1"/>
              <a:t>Ctrl+c</a:t>
            </a:r>
            <a:r>
              <a:rPr lang="en-US" sz="2000" dirty="0"/>
              <a:t> key combination. As can be seen from the debug print in the output, the signal handler was executed as soon as the signal SIGINT was delivered to the process.</a:t>
            </a:r>
            <a:endParaRPr lang="en-IN" sz="2000" dirty="0"/>
          </a:p>
        </p:txBody>
      </p:sp>
      <p:pic>
        <p:nvPicPr>
          <p:cNvPr id="5" name="Picture 4">
            <a:extLst>
              <a:ext uri="{FF2B5EF4-FFF2-40B4-BE49-F238E27FC236}">
                <a16:creationId xmlns:a16="http://schemas.microsoft.com/office/drawing/2014/main" id="{1AD76D41-4D08-CA18-3C50-4ED6BF6ECA1F}"/>
              </a:ext>
            </a:extLst>
          </p:cNvPr>
          <p:cNvPicPr>
            <a:picLocks noChangeAspect="1"/>
          </p:cNvPicPr>
          <p:nvPr/>
        </p:nvPicPr>
        <p:blipFill>
          <a:blip r:embed="rId2"/>
          <a:stretch>
            <a:fillRect/>
          </a:stretch>
        </p:blipFill>
        <p:spPr>
          <a:xfrm>
            <a:off x="393367" y="2764452"/>
            <a:ext cx="11220332" cy="3635955"/>
          </a:xfrm>
          <a:prstGeom prst="rect">
            <a:avLst/>
          </a:prstGeom>
        </p:spPr>
      </p:pic>
    </p:spTree>
    <p:extLst>
      <p:ext uri="{BB962C8B-B14F-4D97-AF65-F5344CB8AC3E}">
        <p14:creationId xmlns:p14="http://schemas.microsoft.com/office/powerpoint/2010/main" val="3309244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7BF9-129A-0B9C-E6FD-459DB8514359}"/>
              </a:ext>
            </a:extLst>
          </p:cNvPr>
          <p:cNvSpPr>
            <a:spLocks noGrp="1"/>
          </p:cNvSpPr>
          <p:nvPr>
            <p:ph type="title"/>
          </p:nvPr>
        </p:nvSpPr>
        <p:spPr/>
        <p:txBody>
          <a:bodyPr/>
          <a:lstStyle/>
          <a:p>
            <a:r>
              <a:rPr lang="en-IN" dirty="0"/>
              <a:t>Absence of Signal Function: </a:t>
            </a:r>
            <a:r>
              <a:rPr lang="en-IN" dirty="0" err="1"/>
              <a:t>signal_example_endless.c</a:t>
            </a:r>
            <a:endParaRPr lang="en-IN" dirty="0"/>
          </a:p>
        </p:txBody>
      </p:sp>
      <p:sp>
        <p:nvSpPr>
          <p:cNvPr id="3" name="Content Placeholder 2">
            <a:extLst>
              <a:ext uri="{FF2B5EF4-FFF2-40B4-BE49-F238E27FC236}">
                <a16:creationId xmlns:a16="http://schemas.microsoft.com/office/drawing/2014/main" id="{C02FE8DB-9F65-D3D7-9C48-C35FDE1DCE17}"/>
              </a:ext>
            </a:extLst>
          </p:cNvPr>
          <p:cNvSpPr>
            <a:spLocks noGrp="1"/>
          </p:cNvSpPr>
          <p:nvPr>
            <p:ph idx="1"/>
          </p:nvPr>
        </p:nvSpPr>
        <p:spPr/>
        <p:txBody>
          <a:bodyPr>
            <a:normAutofit fontScale="32500" lnSpcReduction="20000"/>
          </a:bodyPr>
          <a:lstStyle/>
          <a:p>
            <a:r>
              <a:rPr lang="en-IN" dirty="0"/>
              <a:t>#include &lt;</a:t>
            </a:r>
            <a:r>
              <a:rPr lang="en-IN" dirty="0" err="1"/>
              <a:t>stdio.h</a:t>
            </a:r>
            <a:r>
              <a:rPr lang="en-IN" dirty="0"/>
              <a:t>&gt;</a:t>
            </a:r>
          </a:p>
          <a:p>
            <a:r>
              <a:rPr lang="en-IN" dirty="0"/>
              <a:t>#include &lt;</a:t>
            </a:r>
            <a:r>
              <a:rPr lang="en-IN" dirty="0" err="1"/>
              <a:t>stdlib.h</a:t>
            </a:r>
            <a:r>
              <a:rPr lang="en-IN" dirty="0"/>
              <a:t>&gt;</a:t>
            </a:r>
          </a:p>
          <a:p>
            <a:r>
              <a:rPr lang="en-IN" dirty="0"/>
              <a:t>#include &lt;</a:t>
            </a:r>
            <a:r>
              <a:rPr lang="en-IN" dirty="0" err="1"/>
              <a:t>signal.h</a:t>
            </a:r>
            <a:r>
              <a:rPr lang="en-IN" dirty="0"/>
              <a:t>&gt;</a:t>
            </a:r>
          </a:p>
          <a:p>
            <a:r>
              <a:rPr lang="en-IN" dirty="0"/>
              <a:t>#include &lt;</a:t>
            </a:r>
            <a:r>
              <a:rPr lang="en-IN" dirty="0" err="1"/>
              <a:t>unistd.h</a:t>
            </a:r>
            <a:r>
              <a:rPr lang="en-IN" dirty="0"/>
              <a:t>&gt;</a:t>
            </a:r>
          </a:p>
          <a:p>
            <a:endParaRPr lang="en-IN" dirty="0"/>
          </a:p>
          <a:p>
            <a:r>
              <a:rPr lang="en-IN" dirty="0"/>
              <a:t>int main(void)</a:t>
            </a:r>
          </a:p>
          <a:p>
            <a:r>
              <a:rPr lang="en-IN" dirty="0"/>
              <a:t>{</a:t>
            </a:r>
          </a:p>
          <a:p>
            <a:r>
              <a:rPr lang="en-IN" dirty="0"/>
              <a:t>//Register signal handler through the signal() function</a:t>
            </a:r>
          </a:p>
          <a:p>
            <a:r>
              <a:rPr lang="en-IN" dirty="0"/>
              <a:t>signal(SIGINT, SIG_IGN);</a:t>
            </a:r>
          </a:p>
          <a:p>
            <a:endParaRPr lang="en-IN" dirty="0"/>
          </a:p>
          <a:p>
            <a:r>
              <a:rPr lang="en-IN" dirty="0"/>
              <a:t>while(1)</a:t>
            </a:r>
          </a:p>
          <a:p>
            <a:r>
              <a:rPr lang="en-IN" dirty="0"/>
              <a:t>{</a:t>
            </a:r>
          </a:p>
          <a:p>
            <a:r>
              <a:rPr lang="en-IN" dirty="0"/>
              <a:t>//simulate a delay -- as if the program is doing some other stuff</a:t>
            </a:r>
          </a:p>
          <a:p>
            <a:r>
              <a:rPr lang="en-IN" dirty="0"/>
              <a:t>sleep(1);</a:t>
            </a:r>
          </a:p>
          <a:p>
            <a:r>
              <a:rPr lang="en-IN" dirty="0"/>
              <a:t>}</a:t>
            </a:r>
          </a:p>
          <a:p>
            <a:endParaRPr lang="en-IN" dirty="0"/>
          </a:p>
          <a:p>
            <a:r>
              <a:rPr lang="en-IN" dirty="0"/>
              <a:t>return 0;</a:t>
            </a:r>
          </a:p>
          <a:p>
            <a:r>
              <a:rPr lang="en-IN" dirty="0"/>
              <a:t>}</a:t>
            </a:r>
          </a:p>
        </p:txBody>
      </p:sp>
      <p:sp>
        <p:nvSpPr>
          <p:cNvPr id="4" name="Callout: Line 3">
            <a:extLst>
              <a:ext uri="{FF2B5EF4-FFF2-40B4-BE49-F238E27FC236}">
                <a16:creationId xmlns:a16="http://schemas.microsoft.com/office/drawing/2014/main" id="{BD407B51-BDD0-CA81-C501-1409075E6538}"/>
              </a:ext>
            </a:extLst>
          </p:cNvPr>
          <p:cNvSpPr/>
          <p:nvPr/>
        </p:nvSpPr>
        <p:spPr>
          <a:xfrm>
            <a:off x="5702157" y="3000054"/>
            <a:ext cx="5651643" cy="1458930"/>
          </a:xfrm>
          <a:prstGeom prst="borderCallout1">
            <a:avLst>
              <a:gd name="adj1" fmla="val 18750"/>
              <a:gd name="adj2" fmla="val -8333"/>
              <a:gd name="adj3" fmla="val 48347"/>
              <a:gd name="adj4" fmla="val -59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There is no signal handler function now as the second argument to the signal function is replaced with </a:t>
            </a:r>
            <a:r>
              <a:rPr lang="en-US" sz="2000" b="1" dirty="0"/>
              <a:t>SIG_IGN</a:t>
            </a:r>
            <a:endParaRPr lang="en-IN" sz="2000" b="1" dirty="0"/>
          </a:p>
        </p:txBody>
      </p:sp>
    </p:spTree>
    <p:extLst>
      <p:ext uri="{BB962C8B-B14F-4D97-AF65-F5344CB8AC3E}">
        <p14:creationId xmlns:p14="http://schemas.microsoft.com/office/powerpoint/2010/main" val="40215151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B8D5F-B753-FC31-8EF7-1B3451B5BDF6}"/>
              </a:ext>
            </a:extLst>
          </p:cNvPr>
          <p:cNvSpPr>
            <a:spLocks noGrp="1"/>
          </p:cNvSpPr>
          <p:nvPr>
            <p:ph type="title"/>
          </p:nvPr>
        </p:nvSpPr>
        <p:spPr/>
        <p:txBody>
          <a:bodyPr/>
          <a:lstStyle/>
          <a:p>
            <a:r>
              <a:rPr lang="en-IN" dirty="0"/>
              <a:t>Running the Example</a:t>
            </a:r>
          </a:p>
        </p:txBody>
      </p:sp>
      <p:sp>
        <p:nvSpPr>
          <p:cNvPr id="3" name="Content Placeholder 2">
            <a:extLst>
              <a:ext uri="{FF2B5EF4-FFF2-40B4-BE49-F238E27FC236}">
                <a16:creationId xmlns:a16="http://schemas.microsoft.com/office/drawing/2014/main" id="{3BAF5B38-44DB-760D-563A-688E527BDEF4}"/>
              </a:ext>
            </a:extLst>
          </p:cNvPr>
          <p:cNvSpPr>
            <a:spLocks noGrp="1"/>
          </p:cNvSpPr>
          <p:nvPr>
            <p:ph idx="1"/>
          </p:nvPr>
        </p:nvSpPr>
        <p:spPr/>
        <p:txBody>
          <a:bodyPr/>
          <a:lstStyle/>
          <a:p>
            <a:r>
              <a:rPr lang="en-IN" dirty="0"/>
              <a:t>You will have to press </a:t>
            </a:r>
            <a:r>
              <a:rPr lang="en-IN" dirty="0" err="1"/>
              <a:t>Ctrl+Z</a:t>
            </a:r>
            <a:r>
              <a:rPr lang="en-IN" dirty="0"/>
              <a:t> now</a:t>
            </a:r>
          </a:p>
          <a:p>
            <a:r>
              <a:rPr lang="en-US" dirty="0"/>
              <a:t>It sends SIGSTP signal to the current foreground application. This effectively puts the program in the background. In English, it basically PAUSES the application. So, in the </a:t>
            </a:r>
            <a:r>
              <a:rPr lang="en-US" b="1" dirty="0" err="1"/>
              <a:t>ps</a:t>
            </a:r>
            <a:r>
              <a:rPr lang="en-US" dirty="0"/>
              <a:t> command, we should see the process still running!</a:t>
            </a:r>
          </a:p>
          <a:p>
            <a:endParaRPr lang="en-IN" dirty="0"/>
          </a:p>
        </p:txBody>
      </p:sp>
      <p:pic>
        <p:nvPicPr>
          <p:cNvPr id="7" name="Picture 6">
            <a:extLst>
              <a:ext uri="{FF2B5EF4-FFF2-40B4-BE49-F238E27FC236}">
                <a16:creationId xmlns:a16="http://schemas.microsoft.com/office/drawing/2014/main" id="{1A440532-6275-1C17-5329-7B103435E7E9}"/>
              </a:ext>
            </a:extLst>
          </p:cNvPr>
          <p:cNvPicPr>
            <a:picLocks noChangeAspect="1"/>
          </p:cNvPicPr>
          <p:nvPr/>
        </p:nvPicPr>
        <p:blipFill>
          <a:blip r:embed="rId2"/>
          <a:stretch>
            <a:fillRect/>
          </a:stretch>
        </p:blipFill>
        <p:spPr>
          <a:xfrm>
            <a:off x="2161451" y="4106686"/>
            <a:ext cx="7095565" cy="2382895"/>
          </a:xfrm>
          <a:prstGeom prst="rect">
            <a:avLst/>
          </a:prstGeom>
        </p:spPr>
      </p:pic>
    </p:spTree>
    <p:extLst>
      <p:ext uri="{BB962C8B-B14F-4D97-AF65-F5344CB8AC3E}">
        <p14:creationId xmlns:p14="http://schemas.microsoft.com/office/powerpoint/2010/main" val="16791494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C9EA-07BB-92E0-74F4-E04B9944847B}"/>
              </a:ext>
            </a:extLst>
          </p:cNvPr>
          <p:cNvSpPr>
            <a:spLocks noGrp="1"/>
          </p:cNvSpPr>
          <p:nvPr>
            <p:ph type="title"/>
          </p:nvPr>
        </p:nvSpPr>
        <p:spPr/>
        <p:txBody>
          <a:bodyPr/>
          <a:lstStyle/>
          <a:p>
            <a:r>
              <a:rPr lang="en-IN" dirty="0"/>
              <a:t>Now Killing the Process by sending a SIGTERM Signal through the kill Command </a:t>
            </a:r>
          </a:p>
        </p:txBody>
      </p:sp>
      <p:sp>
        <p:nvSpPr>
          <p:cNvPr id="3" name="Content Placeholder 2">
            <a:extLst>
              <a:ext uri="{FF2B5EF4-FFF2-40B4-BE49-F238E27FC236}">
                <a16:creationId xmlns:a16="http://schemas.microsoft.com/office/drawing/2014/main" id="{5F8DE120-96E6-D7AE-D04D-55F4E9E1DB2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0B76A1A-7AEB-84FD-5CCF-4D6757D46135}"/>
              </a:ext>
            </a:extLst>
          </p:cNvPr>
          <p:cNvPicPr>
            <a:picLocks noChangeAspect="1"/>
          </p:cNvPicPr>
          <p:nvPr/>
        </p:nvPicPr>
        <p:blipFill>
          <a:blip r:embed="rId2"/>
          <a:stretch>
            <a:fillRect/>
          </a:stretch>
        </p:blipFill>
        <p:spPr>
          <a:xfrm>
            <a:off x="1125205" y="2403035"/>
            <a:ext cx="9296029" cy="3288848"/>
          </a:xfrm>
          <a:prstGeom prst="rect">
            <a:avLst/>
          </a:prstGeom>
        </p:spPr>
      </p:pic>
    </p:spTree>
    <p:extLst>
      <p:ext uri="{BB962C8B-B14F-4D97-AF65-F5344CB8AC3E}">
        <p14:creationId xmlns:p14="http://schemas.microsoft.com/office/powerpoint/2010/main" val="26825278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370EA1-3684-BCA7-7E0A-67D40D6F940D}"/>
              </a:ext>
            </a:extLst>
          </p:cNvPr>
          <p:cNvSpPr>
            <a:spLocks noGrp="1"/>
          </p:cNvSpPr>
          <p:nvPr>
            <p:ph type="title"/>
          </p:nvPr>
        </p:nvSpPr>
        <p:spPr/>
        <p:txBody>
          <a:bodyPr/>
          <a:lstStyle/>
          <a:p>
            <a:r>
              <a:rPr lang="en-IN" dirty="0"/>
              <a:t>Processes and Threads</a:t>
            </a:r>
          </a:p>
        </p:txBody>
      </p:sp>
      <p:sp>
        <p:nvSpPr>
          <p:cNvPr id="5" name="Text Placeholder 4">
            <a:extLst>
              <a:ext uri="{FF2B5EF4-FFF2-40B4-BE49-F238E27FC236}">
                <a16:creationId xmlns:a16="http://schemas.microsoft.com/office/drawing/2014/main" id="{A133A980-825A-7385-DAA1-FA205CBF5156}"/>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5251887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72BA7-0C5E-E7CE-14B8-127EC726DD15}"/>
              </a:ext>
            </a:extLst>
          </p:cNvPr>
          <p:cNvSpPr>
            <a:spLocks noGrp="1"/>
          </p:cNvSpPr>
          <p:nvPr>
            <p:ph type="title"/>
          </p:nvPr>
        </p:nvSpPr>
        <p:spPr/>
        <p:txBody>
          <a:bodyPr/>
          <a:lstStyle/>
          <a:p>
            <a:r>
              <a:rPr lang="en-IN" dirty="0"/>
              <a:t>Processes and Threads</a:t>
            </a:r>
          </a:p>
        </p:txBody>
      </p:sp>
      <p:sp>
        <p:nvSpPr>
          <p:cNvPr id="3" name="Content Placeholder 2">
            <a:extLst>
              <a:ext uri="{FF2B5EF4-FFF2-40B4-BE49-F238E27FC236}">
                <a16:creationId xmlns:a16="http://schemas.microsoft.com/office/drawing/2014/main" id="{B9E543C4-590F-A297-98C3-C9E5F2476D7D}"/>
              </a:ext>
            </a:extLst>
          </p:cNvPr>
          <p:cNvSpPr>
            <a:spLocks noGrp="1"/>
          </p:cNvSpPr>
          <p:nvPr>
            <p:ph idx="1"/>
          </p:nvPr>
        </p:nvSpPr>
        <p:spPr/>
        <p:txBody>
          <a:bodyPr>
            <a:normAutofit/>
          </a:bodyPr>
          <a:lstStyle/>
          <a:p>
            <a:r>
              <a:rPr lang="en-US" dirty="0"/>
              <a:t>A </a:t>
            </a:r>
            <a:r>
              <a:rPr lang="en-US" b="1" dirty="0"/>
              <a:t>thread </a:t>
            </a:r>
            <a:r>
              <a:rPr lang="en-US" dirty="0"/>
              <a:t>is a </a:t>
            </a:r>
            <a:r>
              <a:rPr lang="en-US" u="sng" dirty="0"/>
              <a:t>lightweight process</a:t>
            </a:r>
            <a:r>
              <a:rPr lang="en-US" dirty="0"/>
              <a:t>. </a:t>
            </a:r>
          </a:p>
          <a:p>
            <a:r>
              <a:rPr lang="en-US" dirty="0"/>
              <a:t>A process can do more than one unit of work concurrently by creating one or more threads. These threads, being lightweight, can be spawned quickly.</a:t>
            </a:r>
          </a:p>
          <a:p>
            <a:r>
              <a:rPr lang="en-US" dirty="0"/>
              <a:t>We can identify the process and its thread in Linux using the </a:t>
            </a:r>
            <a:r>
              <a:rPr lang="en-US" b="1" dirty="0" err="1"/>
              <a:t>ps</a:t>
            </a:r>
            <a:r>
              <a:rPr lang="en-US" b="1" dirty="0"/>
              <a:t> -</a:t>
            </a:r>
            <a:r>
              <a:rPr lang="en-US" b="1" dirty="0" err="1"/>
              <a:t>eLf</a:t>
            </a:r>
            <a:r>
              <a:rPr lang="en-US" b="1" dirty="0"/>
              <a:t> </a:t>
            </a:r>
            <a:r>
              <a:rPr lang="en-US" dirty="0"/>
              <a:t>command:</a:t>
            </a:r>
          </a:p>
          <a:p>
            <a:pPr lvl="1"/>
            <a:r>
              <a:rPr lang="en-US" dirty="0"/>
              <a:t>PID: Unique process identifier</a:t>
            </a:r>
          </a:p>
          <a:p>
            <a:pPr lvl="1"/>
            <a:r>
              <a:rPr lang="en-US" dirty="0"/>
              <a:t>LWP: Unique thread identifier inside a process</a:t>
            </a:r>
          </a:p>
          <a:p>
            <a:pPr lvl="1"/>
            <a:r>
              <a:rPr lang="en-US" dirty="0"/>
              <a:t>NLWP: Number of threads for a given process</a:t>
            </a:r>
          </a:p>
        </p:txBody>
      </p:sp>
    </p:spTree>
    <p:extLst>
      <p:ext uri="{BB962C8B-B14F-4D97-AF65-F5344CB8AC3E}">
        <p14:creationId xmlns:p14="http://schemas.microsoft.com/office/powerpoint/2010/main" val="2553567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55B0-7303-6278-BE9F-48B1A4C2F37D}"/>
              </a:ext>
            </a:extLst>
          </p:cNvPr>
          <p:cNvSpPr>
            <a:spLocks noGrp="1"/>
          </p:cNvSpPr>
          <p:nvPr>
            <p:ph type="title"/>
          </p:nvPr>
        </p:nvSpPr>
        <p:spPr/>
        <p:txBody>
          <a:bodyPr/>
          <a:lstStyle/>
          <a:p>
            <a:r>
              <a:rPr lang="en-IN" dirty="0"/>
              <a:t>User Mode and Kernel Mode</a:t>
            </a:r>
          </a:p>
        </p:txBody>
      </p:sp>
      <p:sp>
        <p:nvSpPr>
          <p:cNvPr id="3" name="Content Placeholder 2">
            <a:extLst>
              <a:ext uri="{FF2B5EF4-FFF2-40B4-BE49-F238E27FC236}">
                <a16:creationId xmlns:a16="http://schemas.microsoft.com/office/drawing/2014/main" id="{5C8C8EE5-A4C2-C73F-AF1B-02650D5517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DE2F255-C7EF-AB6D-3887-84BDAD9B9FEC}"/>
              </a:ext>
            </a:extLst>
          </p:cNvPr>
          <p:cNvPicPr>
            <a:picLocks noChangeAspect="1"/>
          </p:cNvPicPr>
          <p:nvPr/>
        </p:nvPicPr>
        <p:blipFill>
          <a:blip r:embed="rId2"/>
          <a:stretch>
            <a:fillRect/>
          </a:stretch>
        </p:blipFill>
        <p:spPr>
          <a:xfrm>
            <a:off x="2155896" y="1474283"/>
            <a:ext cx="8847726" cy="4885246"/>
          </a:xfrm>
          <a:prstGeom prst="rect">
            <a:avLst/>
          </a:prstGeom>
        </p:spPr>
      </p:pic>
    </p:spTree>
    <p:extLst>
      <p:ext uri="{BB962C8B-B14F-4D97-AF65-F5344CB8AC3E}">
        <p14:creationId xmlns:p14="http://schemas.microsoft.com/office/powerpoint/2010/main" val="8955520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9F4B-F78C-F18F-D601-6C20BBC9D195}"/>
              </a:ext>
            </a:extLst>
          </p:cNvPr>
          <p:cNvSpPr>
            <a:spLocks noGrp="1"/>
          </p:cNvSpPr>
          <p:nvPr>
            <p:ph type="title"/>
          </p:nvPr>
        </p:nvSpPr>
        <p:spPr/>
        <p:txBody>
          <a:bodyPr/>
          <a:lstStyle/>
          <a:p>
            <a:r>
              <a:rPr lang="en-IN" dirty="0"/>
              <a:t>Single-Threaded and Multi-Threaded Processes</a:t>
            </a:r>
          </a:p>
        </p:txBody>
      </p:sp>
      <p:sp>
        <p:nvSpPr>
          <p:cNvPr id="3" name="Content Placeholder 2">
            <a:extLst>
              <a:ext uri="{FF2B5EF4-FFF2-40B4-BE49-F238E27FC236}">
                <a16:creationId xmlns:a16="http://schemas.microsoft.com/office/drawing/2014/main" id="{1A799F4E-E0A0-E825-C399-EB585A24FC4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C4B4A9-EC80-2760-6D88-9609AB840CA8}"/>
              </a:ext>
            </a:extLst>
          </p:cNvPr>
          <p:cNvPicPr>
            <a:picLocks noChangeAspect="1"/>
          </p:cNvPicPr>
          <p:nvPr/>
        </p:nvPicPr>
        <p:blipFill>
          <a:blip r:embed="rId2"/>
          <a:stretch>
            <a:fillRect/>
          </a:stretch>
        </p:blipFill>
        <p:spPr>
          <a:xfrm>
            <a:off x="1805880" y="1577438"/>
            <a:ext cx="8077859" cy="4725388"/>
          </a:xfrm>
          <a:prstGeom prst="rect">
            <a:avLst/>
          </a:prstGeom>
        </p:spPr>
      </p:pic>
    </p:spTree>
    <p:extLst>
      <p:ext uri="{BB962C8B-B14F-4D97-AF65-F5344CB8AC3E}">
        <p14:creationId xmlns:p14="http://schemas.microsoft.com/office/powerpoint/2010/main" val="3478560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D04BD-8AE9-0DE9-A727-D964BB3619B6}"/>
              </a:ext>
            </a:extLst>
          </p:cNvPr>
          <p:cNvSpPr>
            <a:spLocks noGrp="1"/>
          </p:cNvSpPr>
          <p:nvPr>
            <p:ph type="title"/>
          </p:nvPr>
        </p:nvSpPr>
        <p:spPr/>
        <p:txBody>
          <a:bodyPr/>
          <a:lstStyle/>
          <a:p>
            <a:r>
              <a:rPr lang="en-IN" dirty="0"/>
              <a:t>Multithreaded Server</a:t>
            </a:r>
          </a:p>
        </p:txBody>
      </p:sp>
      <p:sp>
        <p:nvSpPr>
          <p:cNvPr id="3" name="Content Placeholder 2">
            <a:extLst>
              <a:ext uri="{FF2B5EF4-FFF2-40B4-BE49-F238E27FC236}">
                <a16:creationId xmlns:a16="http://schemas.microsoft.com/office/drawing/2014/main" id="{F2A9FA0F-FF8B-65D5-7CA7-AF5F97AC01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AEA4682-E1C3-CA48-497E-04BF8AB24F1A}"/>
              </a:ext>
            </a:extLst>
          </p:cNvPr>
          <p:cNvPicPr>
            <a:picLocks noChangeAspect="1"/>
          </p:cNvPicPr>
          <p:nvPr/>
        </p:nvPicPr>
        <p:blipFill>
          <a:blip r:embed="rId2"/>
          <a:stretch>
            <a:fillRect/>
          </a:stretch>
        </p:blipFill>
        <p:spPr>
          <a:xfrm>
            <a:off x="1529974" y="2417261"/>
            <a:ext cx="8271571" cy="3168066"/>
          </a:xfrm>
          <a:prstGeom prst="rect">
            <a:avLst/>
          </a:prstGeom>
        </p:spPr>
      </p:pic>
    </p:spTree>
    <p:extLst>
      <p:ext uri="{BB962C8B-B14F-4D97-AF65-F5344CB8AC3E}">
        <p14:creationId xmlns:p14="http://schemas.microsoft.com/office/powerpoint/2010/main" val="37348088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20995-B9DB-1CBC-3A65-A16B804EB8C9}"/>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F8D7BF25-A884-A3FF-19F1-B8E0C8FB3585}"/>
              </a:ext>
            </a:extLst>
          </p:cNvPr>
          <p:cNvSpPr>
            <a:spLocks noGrp="1"/>
          </p:cNvSpPr>
          <p:nvPr>
            <p:ph idx="1"/>
          </p:nvPr>
        </p:nvSpPr>
        <p:spPr/>
        <p:txBody>
          <a:bodyPr/>
          <a:lstStyle/>
          <a:p>
            <a:endParaRPr lang="en-IN"/>
          </a:p>
        </p:txBody>
      </p:sp>
      <p:pic>
        <p:nvPicPr>
          <p:cNvPr id="2050" name="Picture 2" descr="enter image description here">
            <a:extLst>
              <a:ext uri="{FF2B5EF4-FFF2-40B4-BE49-F238E27FC236}">
                <a16:creationId xmlns:a16="http://schemas.microsoft.com/office/drawing/2014/main" id="{24E2EE94-3D66-CDB1-73A9-BFB669DDC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629" y="1877610"/>
            <a:ext cx="9048108" cy="461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3173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C790-8459-F2AF-86E1-BEFFA8EAC1B0}"/>
              </a:ext>
            </a:extLst>
          </p:cNvPr>
          <p:cNvSpPr>
            <a:spLocks noGrp="1"/>
          </p:cNvSpPr>
          <p:nvPr>
            <p:ph type="title"/>
          </p:nvPr>
        </p:nvSpPr>
        <p:spPr/>
        <p:txBody>
          <a:bodyPr/>
          <a:lstStyle/>
          <a:p>
            <a:r>
              <a:rPr lang="en-IN" dirty="0"/>
              <a:t>The clone Function</a:t>
            </a:r>
          </a:p>
        </p:txBody>
      </p:sp>
      <p:sp>
        <p:nvSpPr>
          <p:cNvPr id="3" name="Content Placeholder 2">
            <a:extLst>
              <a:ext uri="{FF2B5EF4-FFF2-40B4-BE49-F238E27FC236}">
                <a16:creationId xmlns:a16="http://schemas.microsoft.com/office/drawing/2014/main" id="{F85908D1-8707-79E6-D3E4-9F9E30F91323}"/>
              </a:ext>
            </a:extLst>
          </p:cNvPr>
          <p:cNvSpPr>
            <a:spLocks noGrp="1"/>
          </p:cNvSpPr>
          <p:nvPr>
            <p:ph idx="1"/>
          </p:nvPr>
        </p:nvSpPr>
        <p:spPr/>
        <p:txBody>
          <a:bodyPr/>
          <a:lstStyle/>
          <a:p>
            <a:r>
              <a:rPr lang="en-IN" dirty="0"/>
              <a:t>We can use the </a:t>
            </a:r>
            <a:r>
              <a:rPr lang="en-IN" b="1" dirty="0"/>
              <a:t>clone </a:t>
            </a:r>
            <a:r>
              <a:rPr lang="en-IN" dirty="0"/>
              <a:t>function to create a new process as well as a thread</a:t>
            </a:r>
          </a:p>
          <a:p>
            <a:r>
              <a:rPr lang="en-IN" dirty="0"/>
              <a:t>Of course, we can use the </a:t>
            </a:r>
            <a:r>
              <a:rPr lang="en-IN" b="1" dirty="0"/>
              <a:t>fork</a:t>
            </a:r>
            <a:r>
              <a:rPr lang="en-IN" dirty="0"/>
              <a:t> function to clone a process</a:t>
            </a:r>
          </a:p>
          <a:p>
            <a:r>
              <a:rPr lang="en-IN" dirty="0"/>
              <a:t>A flag decides what will get created</a:t>
            </a:r>
          </a:p>
        </p:txBody>
      </p:sp>
      <p:pic>
        <p:nvPicPr>
          <p:cNvPr id="5" name="Picture 4">
            <a:extLst>
              <a:ext uri="{FF2B5EF4-FFF2-40B4-BE49-F238E27FC236}">
                <a16:creationId xmlns:a16="http://schemas.microsoft.com/office/drawing/2014/main" id="{C0340031-5B02-8267-C5D3-DFEE013F4003}"/>
              </a:ext>
            </a:extLst>
          </p:cNvPr>
          <p:cNvPicPr>
            <a:picLocks noChangeAspect="1"/>
          </p:cNvPicPr>
          <p:nvPr/>
        </p:nvPicPr>
        <p:blipFill>
          <a:blip r:embed="rId2"/>
          <a:stretch>
            <a:fillRect/>
          </a:stretch>
        </p:blipFill>
        <p:spPr>
          <a:xfrm>
            <a:off x="1282853" y="3716396"/>
            <a:ext cx="9223877" cy="2191244"/>
          </a:xfrm>
          <a:prstGeom prst="rect">
            <a:avLst/>
          </a:prstGeom>
        </p:spPr>
      </p:pic>
    </p:spTree>
    <p:extLst>
      <p:ext uri="{BB962C8B-B14F-4D97-AF65-F5344CB8AC3E}">
        <p14:creationId xmlns:p14="http://schemas.microsoft.com/office/powerpoint/2010/main" val="5508440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62F3-AC16-E940-C059-915720B5A602}"/>
              </a:ext>
            </a:extLst>
          </p:cNvPr>
          <p:cNvSpPr>
            <a:spLocks noGrp="1"/>
          </p:cNvSpPr>
          <p:nvPr>
            <p:ph type="title"/>
          </p:nvPr>
        </p:nvSpPr>
        <p:spPr/>
        <p:txBody>
          <a:bodyPr/>
          <a:lstStyle/>
          <a:p>
            <a:r>
              <a:rPr lang="en-IN" dirty="0"/>
              <a:t>Threads in Linux: </a:t>
            </a:r>
            <a:r>
              <a:rPr lang="en-IN" dirty="0" err="1"/>
              <a:t>clone.c</a:t>
            </a:r>
            <a:endParaRPr lang="en-IN" dirty="0"/>
          </a:p>
        </p:txBody>
      </p:sp>
      <p:sp>
        <p:nvSpPr>
          <p:cNvPr id="3" name="Content Placeholder 2">
            <a:extLst>
              <a:ext uri="{FF2B5EF4-FFF2-40B4-BE49-F238E27FC236}">
                <a16:creationId xmlns:a16="http://schemas.microsoft.com/office/drawing/2014/main" id="{D1312A0D-1B51-5E9E-49C8-A4D3DE7C9709}"/>
              </a:ext>
            </a:extLst>
          </p:cNvPr>
          <p:cNvSpPr>
            <a:spLocks noGrp="1"/>
          </p:cNvSpPr>
          <p:nvPr>
            <p:ph idx="1"/>
          </p:nvPr>
        </p:nvSpPr>
        <p:spPr/>
        <p:txBody>
          <a:bodyPr>
            <a:normAutofit fontScale="25000" lnSpcReduction="20000"/>
          </a:bodyPr>
          <a:lstStyle/>
          <a:p>
            <a:r>
              <a:rPr lang="en-IN" dirty="0"/>
              <a:t>#define _GNU_SOURCE</a:t>
            </a:r>
          </a:p>
          <a:p>
            <a:endParaRPr lang="en-IN" dirty="0"/>
          </a:p>
          <a:p>
            <a:r>
              <a:rPr lang="en-IN" dirty="0"/>
              <a:t>#include &lt;</a:t>
            </a:r>
            <a:r>
              <a:rPr lang="en-IN" dirty="0" err="1"/>
              <a:t>stdio.h</a:t>
            </a:r>
            <a:r>
              <a:rPr lang="en-IN" dirty="0"/>
              <a:t>&gt;</a:t>
            </a:r>
          </a:p>
          <a:p>
            <a:r>
              <a:rPr lang="en-IN" dirty="0"/>
              <a:t>#include &lt;</a:t>
            </a:r>
            <a:r>
              <a:rPr lang="en-IN" dirty="0" err="1"/>
              <a:t>unistd.h</a:t>
            </a:r>
            <a:r>
              <a:rPr lang="en-IN" dirty="0"/>
              <a:t>&gt;</a:t>
            </a:r>
          </a:p>
          <a:p>
            <a:r>
              <a:rPr lang="en-IN" dirty="0"/>
              <a:t>#include &lt;</a:t>
            </a:r>
            <a:r>
              <a:rPr lang="en-IN" dirty="0" err="1"/>
              <a:t>stdlib.h</a:t>
            </a:r>
            <a:r>
              <a:rPr lang="en-IN" dirty="0"/>
              <a:t>&gt;</a:t>
            </a:r>
          </a:p>
          <a:p>
            <a:r>
              <a:rPr lang="en-IN" dirty="0"/>
              <a:t>#include &lt;</a:t>
            </a:r>
            <a:r>
              <a:rPr lang="en-IN" dirty="0" err="1"/>
              <a:t>sched.h</a:t>
            </a:r>
            <a:r>
              <a:rPr lang="en-IN" dirty="0"/>
              <a:t>&gt;</a:t>
            </a:r>
          </a:p>
          <a:p>
            <a:r>
              <a:rPr lang="en-IN" dirty="0"/>
              <a:t>#include &lt;</a:t>
            </a:r>
            <a:r>
              <a:rPr lang="en-IN" dirty="0" err="1"/>
              <a:t>signal.h</a:t>
            </a:r>
            <a:r>
              <a:rPr lang="en-IN" dirty="0"/>
              <a:t>&gt;</a:t>
            </a:r>
          </a:p>
          <a:p>
            <a:endParaRPr lang="en-IN" dirty="0"/>
          </a:p>
          <a:p>
            <a:r>
              <a:rPr lang="en-IN" dirty="0"/>
              <a:t>#define STACK 8192</a:t>
            </a:r>
          </a:p>
          <a:p>
            <a:endParaRPr lang="en-IN" dirty="0"/>
          </a:p>
          <a:p>
            <a:r>
              <a:rPr lang="en-IN" dirty="0"/>
              <a:t>int </a:t>
            </a:r>
            <a:r>
              <a:rPr lang="en-IN" dirty="0" err="1"/>
              <a:t>do_something</a:t>
            </a:r>
            <a:r>
              <a:rPr lang="en-IN" dirty="0"/>
              <a:t>(){</a:t>
            </a:r>
          </a:p>
          <a:p>
            <a:r>
              <a:rPr lang="en-IN" dirty="0"/>
              <a:t>        </a:t>
            </a:r>
            <a:r>
              <a:rPr lang="en-IN" dirty="0" err="1"/>
              <a:t>printf</a:t>
            </a:r>
            <a:r>
              <a:rPr lang="en-IN" dirty="0"/>
              <a:t>("Child </a:t>
            </a:r>
            <a:r>
              <a:rPr lang="en-IN" dirty="0" err="1"/>
              <a:t>pid</a:t>
            </a:r>
            <a:r>
              <a:rPr lang="en-IN" dirty="0"/>
              <a:t> : %d\n", </a:t>
            </a:r>
            <a:r>
              <a:rPr lang="en-IN" dirty="0" err="1"/>
              <a:t>getpid</a:t>
            </a:r>
            <a:r>
              <a:rPr lang="en-IN" dirty="0"/>
              <a:t>());</a:t>
            </a:r>
          </a:p>
          <a:p>
            <a:r>
              <a:rPr lang="en-IN" dirty="0"/>
              <a:t>        return 0;</a:t>
            </a:r>
          </a:p>
          <a:p>
            <a:r>
              <a:rPr lang="en-IN" dirty="0"/>
              <a:t>}</a:t>
            </a:r>
          </a:p>
          <a:p>
            <a:endParaRPr lang="en-IN" dirty="0"/>
          </a:p>
          <a:p>
            <a:r>
              <a:rPr lang="en-IN" dirty="0"/>
              <a:t>int main() {</a:t>
            </a:r>
          </a:p>
          <a:p>
            <a:r>
              <a:rPr lang="en-IN" dirty="0"/>
              <a:t>        void *stack = malloc(STACK);    // Stack for new process</a:t>
            </a:r>
          </a:p>
          <a:p>
            <a:endParaRPr lang="en-IN" dirty="0"/>
          </a:p>
          <a:p>
            <a:r>
              <a:rPr lang="en-IN" dirty="0"/>
              <a:t>        if(!stack) {</a:t>
            </a:r>
          </a:p>
          <a:p>
            <a:r>
              <a:rPr lang="en-IN" dirty="0"/>
              <a:t>                </a:t>
            </a:r>
            <a:r>
              <a:rPr lang="en-IN" dirty="0" err="1"/>
              <a:t>perror</a:t>
            </a:r>
            <a:r>
              <a:rPr lang="en-IN" dirty="0"/>
              <a:t>("Malloc Failed");</a:t>
            </a:r>
          </a:p>
          <a:p>
            <a:r>
              <a:rPr lang="en-IN" dirty="0"/>
              <a:t>                exit(0);</a:t>
            </a:r>
          </a:p>
          <a:p>
            <a:r>
              <a:rPr lang="en-IN" dirty="0"/>
              <a:t>        }</a:t>
            </a:r>
          </a:p>
          <a:p>
            <a:endParaRPr lang="en-IN" dirty="0"/>
          </a:p>
          <a:p>
            <a:r>
              <a:rPr lang="en-IN" dirty="0"/>
              <a:t>        if( clone( &amp;</a:t>
            </a:r>
            <a:r>
              <a:rPr lang="en-IN" dirty="0" err="1"/>
              <a:t>do_something</a:t>
            </a:r>
            <a:r>
              <a:rPr lang="en-IN" dirty="0"/>
              <a:t>, (char *)stack + STACK, CLONE_VM, 0) &lt; 0 ){</a:t>
            </a:r>
          </a:p>
          <a:p>
            <a:r>
              <a:rPr lang="en-IN" dirty="0"/>
              <a:t>                </a:t>
            </a:r>
            <a:r>
              <a:rPr lang="en-IN" dirty="0" err="1"/>
              <a:t>perror</a:t>
            </a:r>
            <a:r>
              <a:rPr lang="en-IN" dirty="0"/>
              <a:t>("Clone Failed");</a:t>
            </a:r>
          </a:p>
          <a:p>
            <a:r>
              <a:rPr lang="en-IN" dirty="0"/>
              <a:t>                exit(0);</a:t>
            </a:r>
          </a:p>
          <a:p>
            <a:r>
              <a:rPr lang="en-IN" dirty="0"/>
              <a:t>        }</a:t>
            </a:r>
          </a:p>
          <a:p>
            <a:endParaRPr lang="en-IN" dirty="0"/>
          </a:p>
          <a:p>
            <a:r>
              <a:rPr lang="en-IN" dirty="0"/>
              <a:t>        </a:t>
            </a:r>
            <a:r>
              <a:rPr lang="en-IN" dirty="0" err="1"/>
              <a:t>printf</a:t>
            </a:r>
            <a:r>
              <a:rPr lang="en-IN" dirty="0"/>
              <a:t>("Parent </a:t>
            </a:r>
            <a:r>
              <a:rPr lang="en-IN" dirty="0" err="1"/>
              <a:t>pid</a:t>
            </a:r>
            <a:r>
              <a:rPr lang="en-IN" dirty="0"/>
              <a:t> : %d\n", </a:t>
            </a:r>
            <a:r>
              <a:rPr lang="en-IN" dirty="0" err="1"/>
              <a:t>getpid</a:t>
            </a:r>
            <a:r>
              <a:rPr lang="en-IN" dirty="0"/>
              <a:t>());</a:t>
            </a:r>
          </a:p>
          <a:p>
            <a:endParaRPr lang="en-IN" dirty="0"/>
          </a:p>
          <a:p>
            <a:r>
              <a:rPr lang="en-IN" dirty="0"/>
              <a:t>        sleep(1);       // Add sleep so we can she both processes output</a:t>
            </a:r>
          </a:p>
          <a:p>
            <a:endParaRPr lang="en-IN" dirty="0"/>
          </a:p>
          <a:p>
            <a:r>
              <a:rPr lang="en-IN" dirty="0"/>
              <a:t>        free(stack);</a:t>
            </a:r>
          </a:p>
          <a:p>
            <a:endParaRPr lang="en-IN" dirty="0"/>
          </a:p>
          <a:p>
            <a:r>
              <a:rPr lang="en-IN" dirty="0"/>
              <a:t>        return 0;</a:t>
            </a:r>
          </a:p>
          <a:p>
            <a:r>
              <a:rPr lang="en-IN" dirty="0"/>
              <a:t>}</a:t>
            </a:r>
          </a:p>
        </p:txBody>
      </p:sp>
    </p:spTree>
    <p:extLst>
      <p:ext uri="{BB962C8B-B14F-4D97-AF65-F5344CB8AC3E}">
        <p14:creationId xmlns:p14="http://schemas.microsoft.com/office/powerpoint/2010/main" val="9461834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372C0-2AF3-120E-0FB4-36E5B87D41DC}"/>
              </a:ext>
            </a:extLst>
          </p:cNvPr>
          <p:cNvSpPr>
            <a:spLocks noGrp="1"/>
          </p:cNvSpPr>
          <p:nvPr>
            <p:ph type="title"/>
          </p:nvPr>
        </p:nvSpPr>
        <p:spPr/>
        <p:txBody>
          <a:bodyPr/>
          <a:lstStyle/>
          <a:p>
            <a:r>
              <a:rPr lang="en-IN" dirty="0"/>
              <a:t>Running the Example</a:t>
            </a:r>
          </a:p>
        </p:txBody>
      </p:sp>
      <p:sp>
        <p:nvSpPr>
          <p:cNvPr id="3" name="Content Placeholder 2">
            <a:extLst>
              <a:ext uri="{FF2B5EF4-FFF2-40B4-BE49-F238E27FC236}">
                <a16:creationId xmlns:a16="http://schemas.microsoft.com/office/drawing/2014/main" id="{45300C4B-2FDF-FA6E-A782-A91EEAD4352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C3DF594-F4E5-A87E-2FC5-E95597D35058}"/>
              </a:ext>
            </a:extLst>
          </p:cNvPr>
          <p:cNvPicPr>
            <a:picLocks noChangeAspect="1"/>
          </p:cNvPicPr>
          <p:nvPr/>
        </p:nvPicPr>
        <p:blipFill>
          <a:blip r:embed="rId2"/>
          <a:stretch>
            <a:fillRect/>
          </a:stretch>
        </p:blipFill>
        <p:spPr>
          <a:xfrm>
            <a:off x="1565029" y="2197831"/>
            <a:ext cx="8565195" cy="1398123"/>
          </a:xfrm>
          <a:prstGeom prst="rect">
            <a:avLst/>
          </a:prstGeom>
        </p:spPr>
      </p:pic>
    </p:spTree>
    <p:extLst>
      <p:ext uri="{BB962C8B-B14F-4D97-AF65-F5344CB8AC3E}">
        <p14:creationId xmlns:p14="http://schemas.microsoft.com/office/powerpoint/2010/main" val="42820283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43CC-7A9D-87BB-DBA1-36412B356933}"/>
              </a:ext>
            </a:extLst>
          </p:cNvPr>
          <p:cNvSpPr>
            <a:spLocks noGrp="1"/>
          </p:cNvSpPr>
          <p:nvPr>
            <p:ph type="title"/>
          </p:nvPr>
        </p:nvSpPr>
        <p:spPr/>
        <p:txBody>
          <a:bodyPr/>
          <a:lstStyle/>
          <a:p>
            <a:r>
              <a:rPr lang="en-IN" dirty="0"/>
              <a:t>User and Kernel Threads</a:t>
            </a:r>
          </a:p>
        </p:txBody>
      </p:sp>
      <p:sp>
        <p:nvSpPr>
          <p:cNvPr id="3" name="Content Placeholder 2">
            <a:extLst>
              <a:ext uri="{FF2B5EF4-FFF2-40B4-BE49-F238E27FC236}">
                <a16:creationId xmlns:a16="http://schemas.microsoft.com/office/drawing/2014/main" id="{7171454C-D51D-2832-54C3-6C62C801298D}"/>
              </a:ext>
            </a:extLst>
          </p:cNvPr>
          <p:cNvSpPr>
            <a:spLocks noGrp="1"/>
          </p:cNvSpPr>
          <p:nvPr>
            <p:ph sz="half" idx="1"/>
          </p:nvPr>
        </p:nvSpPr>
        <p:spPr/>
        <p:txBody>
          <a:bodyPr>
            <a:normAutofit fontScale="77500" lnSpcReduction="20000"/>
          </a:bodyPr>
          <a:lstStyle/>
          <a:p>
            <a:r>
              <a:rPr lang="en-US" b="1" dirty="0"/>
              <a:t>User threads </a:t>
            </a:r>
            <a:r>
              <a:rPr lang="en-US" dirty="0"/>
              <a:t>are supported above the kernel</a:t>
            </a:r>
          </a:p>
          <a:p>
            <a:r>
              <a:rPr lang="en-US" b="1" dirty="0"/>
              <a:t>Kernel threads</a:t>
            </a:r>
            <a:r>
              <a:rPr lang="en-US" dirty="0"/>
              <a:t> are supported and managed directly by the operating system</a:t>
            </a:r>
          </a:p>
          <a:p>
            <a:r>
              <a:rPr lang="en-US" dirty="0"/>
              <a:t>User threads cannot run on their own, so they need kernel-level threads to execute</a:t>
            </a:r>
          </a:p>
          <a:p>
            <a:r>
              <a:rPr lang="en-US" dirty="0"/>
              <a:t>So, for a user-level thread to make progress, the user program has to have its scheduler take a user-level thread and run it on a kernel-level thread</a:t>
            </a:r>
            <a:endParaRPr lang="en-IN" dirty="0"/>
          </a:p>
          <a:p>
            <a:r>
              <a:rPr lang="en-IN" dirty="0"/>
              <a:t>Mapping user threads to kernel threads:</a:t>
            </a:r>
          </a:p>
          <a:p>
            <a:pPr lvl="1"/>
            <a:r>
              <a:rPr lang="en-IN" b="1" dirty="0"/>
              <a:t>Many-to-One Model</a:t>
            </a:r>
          </a:p>
          <a:p>
            <a:pPr lvl="1"/>
            <a:r>
              <a:rPr lang="en-IN" b="1" dirty="0"/>
              <a:t>One-to-One Model</a:t>
            </a:r>
          </a:p>
          <a:p>
            <a:pPr lvl="1"/>
            <a:r>
              <a:rPr lang="en-IN" b="1" dirty="0"/>
              <a:t>Many-to-Many Model</a:t>
            </a:r>
            <a:endParaRPr lang="en-US" b="1" dirty="0"/>
          </a:p>
        </p:txBody>
      </p:sp>
      <p:sp>
        <p:nvSpPr>
          <p:cNvPr id="4" name="Content Placeholder 3">
            <a:extLst>
              <a:ext uri="{FF2B5EF4-FFF2-40B4-BE49-F238E27FC236}">
                <a16:creationId xmlns:a16="http://schemas.microsoft.com/office/drawing/2014/main" id="{937ED428-4F51-66D6-E56E-8BD8065F6C20}"/>
              </a:ext>
            </a:extLst>
          </p:cNvPr>
          <p:cNvSpPr>
            <a:spLocks noGrp="1"/>
          </p:cNvSpPr>
          <p:nvPr>
            <p:ph sz="half" idx="2"/>
          </p:nvPr>
        </p:nvSpPr>
        <p:spPr/>
        <p:txBody>
          <a:bodyPr>
            <a:normAutofit fontScale="77500" lnSpcReduction="20000"/>
          </a:bodyPr>
          <a:lstStyle/>
          <a:p>
            <a:endParaRPr lang="en-IN" dirty="0"/>
          </a:p>
        </p:txBody>
      </p:sp>
      <p:pic>
        <p:nvPicPr>
          <p:cNvPr id="3074" name="Picture 2" descr="Why must User Threads be mapped to Kernel Thread">
            <a:extLst>
              <a:ext uri="{FF2B5EF4-FFF2-40B4-BE49-F238E27FC236}">
                <a16:creationId xmlns:a16="http://schemas.microsoft.com/office/drawing/2014/main" id="{6DF351EB-F5B3-1DCB-40E1-4CB53890D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0829" y="1690688"/>
            <a:ext cx="5439171"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6421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BEFA-EA9F-BE16-0DCB-E1FDB20726EF}"/>
              </a:ext>
            </a:extLst>
          </p:cNvPr>
          <p:cNvSpPr>
            <a:spLocks noGrp="1"/>
          </p:cNvSpPr>
          <p:nvPr>
            <p:ph type="title"/>
          </p:nvPr>
        </p:nvSpPr>
        <p:spPr/>
        <p:txBody>
          <a:bodyPr/>
          <a:lstStyle/>
          <a:p>
            <a:r>
              <a:rPr lang="en-IN" dirty="0"/>
              <a:t>Many-to-One Model</a:t>
            </a:r>
          </a:p>
        </p:txBody>
      </p:sp>
      <p:sp>
        <p:nvSpPr>
          <p:cNvPr id="3" name="Content Placeholder 2">
            <a:extLst>
              <a:ext uri="{FF2B5EF4-FFF2-40B4-BE49-F238E27FC236}">
                <a16:creationId xmlns:a16="http://schemas.microsoft.com/office/drawing/2014/main" id="{DD16F6FB-21D4-AAE8-A791-3B5506AAD43D}"/>
              </a:ext>
            </a:extLst>
          </p:cNvPr>
          <p:cNvSpPr>
            <a:spLocks noGrp="1"/>
          </p:cNvSpPr>
          <p:nvPr>
            <p:ph sz="half" idx="1"/>
          </p:nvPr>
        </p:nvSpPr>
        <p:spPr/>
        <p:txBody>
          <a:bodyPr>
            <a:normAutofit/>
          </a:bodyPr>
          <a:lstStyle/>
          <a:p>
            <a:r>
              <a:rPr lang="en-US" dirty="0"/>
              <a:t>The </a:t>
            </a:r>
            <a:r>
              <a:rPr lang="en-US" b="1" dirty="0"/>
              <a:t>many-to-one model</a:t>
            </a:r>
            <a:r>
              <a:rPr lang="en-US" dirty="0"/>
              <a:t> maps all user threads to only one kernel thread</a:t>
            </a:r>
          </a:p>
          <a:p>
            <a:r>
              <a:rPr lang="en-US" dirty="0"/>
              <a:t>The process can run only one user thread at a time, as there is only one kernel thread associated with the process</a:t>
            </a:r>
            <a:endParaRPr lang="en-IN" dirty="0"/>
          </a:p>
        </p:txBody>
      </p:sp>
      <p:sp>
        <p:nvSpPr>
          <p:cNvPr id="4" name="Content Placeholder 3">
            <a:extLst>
              <a:ext uri="{FF2B5EF4-FFF2-40B4-BE49-F238E27FC236}">
                <a16:creationId xmlns:a16="http://schemas.microsoft.com/office/drawing/2014/main" id="{7102D6FD-878B-EC93-7546-03DBFA464ED7}"/>
              </a:ext>
            </a:extLst>
          </p:cNvPr>
          <p:cNvSpPr>
            <a:spLocks noGrp="1"/>
          </p:cNvSpPr>
          <p:nvPr>
            <p:ph sz="half" idx="2"/>
          </p:nvPr>
        </p:nvSpPr>
        <p:spPr/>
        <p:txBody>
          <a:bodyPr>
            <a:normAutofit/>
          </a:bodyPr>
          <a:lstStyle/>
          <a:p>
            <a:endParaRPr lang="en-IN"/>
          </a:p>
        </p:txBody>
      </p:sp>
      <p:pic>
        <p:nvPicPr>
          <p:cNvPr id="6" name="Picture 5">
            <a:extLst>
              <a:ext uri="{FF2B5EF4-FFF2-40B4-BE49-F238E27FC236}">
                <a16:creationId xmlns:a16="http://schemas.microsoft.com/office/drawing/2014/main" id="{7B5996F6-CE44-5124-0348-887EFDA48C19}"/>
              </a:ext>
            </a:extLst>
          </p:cNvPr>
          <p:cNvPicPr>
            <a:picLocks noChangeAspect="1"/>
          </p:cNvPicPr>
          <p:nvPr/>
        </p:nvPicPr>
        <p:blipFill>
          <a:blip r:embed="rId2"/>
          <a:stretch>
            <a:fillRect/>
          </a:stretch>
        </p:blipFill>
        <p:spPr>
          <a:xfrm>
            <a:off x="6482888" y="1832700"/>
            <a:ext cx="4520735" cy="4190988"/>
          </a:xfrm>
          <a:prstGeom prst="rect">
            <a:avLst/>
          </a:prstGeom>
        </p:spPr>
      </p:pic>
    </p:spTree>
    <p:extLst>
      <p:ext uri="{BB962C8B-B14F-4D97-AF65-F5344CB8AC3E}">
        <p14:creationId xmlns:p14="http://schemas.microsoft.com/office/powerpoint/2010/main" val="38290693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BEFA-EA9F-BE16-0DCB-E1FDB20726EF}"/>
              </a:ext>
            </a:extLst>
          </p:cNvPr>
          <p:cNvSpPr>
            <a:spLocks noGrp="1"/>
          </p:cNvSpPr>
          <p:nvPr>
            <p:ph type="title"/>
          </p:nvPr>
        </p:nvSpPr>
        <p:spPr/>
        <p:txBody>
          <a:bodyPr/>
          <a:lstStyle/>
          <a:p>
            <a:r>
              <a:rPr lang="en-IN" dirty="0"/>
              <a:t>One-to-One Model</a:t>
            </a:r>
          </a:p>
        </p:txBody>
      </p:sp>
      <p:sp>
        <p:nvSpPr>
          <p:cNvPr id="3" name="Content Placeholder 2">
            <a:extLst>
              <a:ext uri="{FF2B5EF4-FFF2-40B4-BE49-F238E27FC236}">
                <a16:creationId xmlns:a16="http://schemas.microsoft.com/office/drawing/2014/main" id="{DD16F6FB-21D4-AAE8-A791-3B5506AAD43D}"/>
              </a:ext>
            </a:extLst>
          </p:cNvPr>
          <p:cNvSpPr>
            <a:spLocks noGrp="1"/>
          </p:cNvSpPr>
          <p:nvPr>
            <p:ph sz="half" idx="1"/>
          </p:nvPr>
        </p:nvSpPr>
        <p:spPr/>
        <p:txBody>
          <a:bodyPr>
            <a:normAutofit/>
          </a:bodyPr>
          <a:lstStyle/>
          <a:p>
            <a:r>
              <a:rPr lang="en-US" dirty="0"/>
              <a:t>The </a:t>
            </a:r>
            <a:r>
              <a:rPr lang="en-US" b="1" dirty="0"/>
              <a:t>one-to-one model </a:t>
            </a:r>
            <a:r>
              <a:rPr lang="en-US" dirty="0"/>
              <a:t>maps each user thread to a kernel thread </a:t>
            </a:r>
          </a:p>
          <a:p>
            <a:r>
              <a:rPr lang="en-US" dirty="0"/>
              <a:t>Better concurrency</a:t>
            </a:r>
          </a:p>
          <a:p>
            <a:r>
              <a:rPr lang="en-US" dirty="0"/>
              <a:t>Allows multiple threads to run in parallel on multiprocessors </a:t>
            </a:r>
          </a:p>
          <a:p>
            <a:r>
              <a:rPr lang="en-US" dirty="0"/>
              <a:t>The only drawback to this model is that creating a user thread requires creating the corresponding kernel thread</a:t>
            </a:r>
          </a:p>
        </p:txBody>
      </p:sp>
      <p:sp>
        <p:nvSpPr>
          <p:cNvPr id="4" name="Content Placeholder 3">
            <a:extLst>
              <a:ext uri="{FF2B5EF4-FFF2-40B4-BE49-F238E27FC236}">
                <a16:creationId xmlns:a16="http://schemas.microsoft.com/office/drawing/2014/main" id="{7102D6FD-878B-EC93-7546-03DBFA464ED7}"/>
              </a:ext>
            </a:extLst>
          </p:cNvPr>
          <p:cNvSpPr>
            <a:spLocks noGrp="1"/>
          </p:cNvSpPr>
          <p:nvPr>
            <p:ph sz="half" idx="2"/>
          </p:nvPr>
        </p:nvSpPr>
        <p:spPr/>
        <p:txBody>
          <a:bodyPr>
            <a:normAutofit/>
          </a:bodyPr>
          <a:lstStyle/>
          <a:p>
            <a:endParaRPr lang="en-IN"/>
          </a:p>
        </p:txBody>
      </p:sp>
      <p:pic>
        <p:nvPicPr>
          <p:cNvPr id="7" name="Picture 6">
            <a:extLst>
              <a:ext uri="{FF2B5EF4-FFF2-40B4-BE49-F238E27FC236}">
                <a16:creationId xmlns:a16="http://schemas.microsoft.com/office/drawing/2014/main" id="{29E66D51-F870-98B7-EBD7-77236725AE24}"/>
              </a:ext>
            </a:extLst>
          </p:cNvPr>
          <p:cNvPicPr>
            <a:picLocks noChangeAspect="1"/>
          </p:cNvPicPr>
          <p:nvPr/>
        </p:nvPicPr>
        <p:blipFill>
          <a:blip r:embed="rId2"/>
          <a:stretch>
            <a:fillRect/>
          </a:stretch>
        </p:blipFill>
        <p:spPr>
          <a:xfrm>
            <a:off x="6107863" y="2574187"/>
            <a:ext cx="5310273" cy="2316313"/>
          </a:xfrm>
          <a:prstGeom prst="rect">
            <a:avLst/>
          </a:prstGeom>
        </p:spPr>
      </p:pic>
    </p:spTree>
    <p:extLst>
      <p:ext uri="{BB962C8B-B14F-4D97-AF65-F5344CB8AC3E}">
        <p14:creationId xmlns:p14="http://schemas.microsoft.com/office/powerpoint/2010/main" val="24255729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BEFA-EA9F-BE16-0DCB-E1FDB20726EF}"/>
              </a:ext>
            </a:extLst>
          </p:cNvPr>
          <p:cNvSpPr>
            <a:spLocks noGrp="1"/>
          </p:cNvSpPr>
          <p:nvPr>
            <p:ph type="title"/>
          </p:nvPr>
        </p:nvSpPr>
        <p:spPr/>
        <p:txBody>
          <a:bodyPr/>
          <a:lstStyle/>
          <a:p>
            <a:r>
              <a:rPr lang="en-IN" dirty="0"/>
              <a:t>Many-to-Many Model</a:t>
            </a:r>
          </a:p>
        </p:txBody>
      </p:sp>
      <p:sp>
        <p:nvSpPr>
          <p:cNvPr id="3" name="Content Placeholder 2">
            <a:extLst>
              <a:ext uri="{FF2B5EF4-FFF2-40B4-BE49-F238E27FC236}">
                <a16:creationId xmlns:a16="http://schemas.microsoft.com/office/drawing/2014/main" id="{DD16F6FB-21D4-AAE8-A791-3B5506AAD43D}"/>
              </a:ext>
            </a:extLst>
          </p:cNvPr>
          <p:cNvSpPr>
            <a:spLocks noGrp="1"/>
          </p:cNvSpPr>
          <p:nvPr>
            <p:ph sz="half" idx="1"/>
          </p:nvPr>
        </p:nvSpPr>
        <p:spPr/>
        <p:txBody>
          <a:bodyPr>
            <a:normAutofit/>
          </a:bodyPr>
          <a:lstStyle/>
          <a:p>
            <a:r>
              <a:rPr lang="en-US" dirty="0"/>
              <a:t>The </a:t>
            </a:r>
            <a:r>
              <a:rPr lang="en-US" b="1" dirty="0"/>
              <a:t>many-to-many model </a:t>
            </a:r>
            <a:r>
              <a:rPr lang="en-US" dirty="0"/>
              <a:t>multiplexes many user-level threads to a smaller or equal number of kernel threads </a:t>
            </a:r>
          </a:p>
          <a:p>
            <a:r>
              <a:rPr lang="en-US" dirty="0"/>
              <a:t>A pool of kernel threads is created</a:t>
            </a:r>
          </a:p>
          <a:p>
            <a:r>
              <a:rPr lang="en-US" dirty="0"/>
              <a:t>User threads are allocated one or more kerel threads from this pool</a:t>
            </a:r>
          </a:p>
        </p:txBody>
      </p:sp>
      <p:sp>
        <p:nvSpPr>
          <p:cNvPr id="4" name="Content Placeholder 3">
            <a:extLst>
              <a:ext uri="{FF2B5EF4-FFF2-40B4-BE49-F238E27FC236}">
                <a16:creationId xmlns:a16="http://schemas.microsoft.com/office/drawing/2014/main" id="{7102D6FD-878B-EC93-7546-03DBFA464ED7}"/>
              </a:ext>
            </a:extLst>
          </p:cNvPr>
          <p:cNvSpPr>
            <a:spLocks noGrp="1"/>
          </p:cNvSpPr>
          <p:nvPr>
            <p:ph sz="half" idx="2"/>
          </p:nvPr>
        </p:nvSpPr>
        <p:spPr/>
        <p:txBody>
          <a:bodyPr>
            <a:normAutofit/>
          </a:bodyPr>
          <a:lstStyle/>
          <a:p>
            <a:endParaRPr lang="en-IN"/>
          </a:p>
        </p:txBody>
      </p:sp>
      <p:pic>
        <p:nvPicPr>
          <p:cNvPr id="6" name="Picture 5">
            <a:extLst>
              <a:ext uri="{FF2B5EF4-FFF2-40B4-BE49-F238E27FC236}">
                <a16:creationId xmlns:a16="http://schemas.microsoft.com/office/drawing/2014/main" id="{D73D5E5C-D2CB-46AA-4DB4-DDD369AA7C95}"/>
              </a:ext>
            </a:extLst>
          </p:cNvPr>
          <p:cNvPicPr>
            <a:picLocks noChangeAspect="1"/>
          </p:cNvPicPr>
          <p:nvPr/>
        </p:nvPicPr>
        <p:blipFill>
          <a:blip r:embed="rId2"/>
          <a:stretch>
            <a:fillRect/>
          </a:stretch>
        </p:blipFill>
        <p:spPr>
          <a:xfrm>
            <a:off x="6172200" y="2076354"/>
            <a:ext cx="5056400" cy="3759367"/>
          </a:xfrm>
          <a:prstGeom prst="rect">
            <a:avLst/>
          </a:prstGeom>
        </p:spPr>
      </p:pic>
    </p:spTree>
    <p:extLst>
      <p:ext uri="{BB962C8B-B14F-4D97-AF65-F5344CB8AC3E}">
        <p14:creationId xmlns:p14="http://schemas.microsoft.com/office/powerpoint/2010/main" val="166911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C32932-C1AF-C8FF-F5CC-FA5168D72405}"/>
              </a:ext>
            </a:extLst>
          </p:cNvPr>
          <p:cNvSpPr>
            <a:spLocks noGrp="1"/>
          </p:cNvSpPr>
          <p:nvPr>
            <p:ph type="title"/>
          </p:nvPr>
        </p:nvSpPr>
        <p:spPr/>
        <p:txBody>
          <a:bodyPr/>
          <a:lstStyle/>
          <a:p>
            <a:r>
              <a:rPr lang="en-IN" dirty="0"/>
              <a:t>User Mode and Kernel Mode</a:t>
            </a:r>
          </a:p>
        </p:txBody>
      </p:sp>
      <p:sp>
        <p:nvSpPr>
          <p:cNvPr id="6" name="Content Placeholder 5">
            <a:extLst>
              <a:ext uri="{FF2B5EF4-FFF2-40B4-BE49-F238E27FC236}">
                <a16:creationId xmlns:a16="http://schemas.microsoft.com/office/drawing/2014/main" id="{F5025D2A-A1B6-B7CC-B235-F42B7CA99973}"/>
              </a:ext>
            </a:extLst>
          </p:cNvPr>
          <p:cNvSpPr>
            <a:spLocks noGrp="1"/>
          </p:cNvSpPr>
          <p:nvPr>
            <p:ph sz="half" idx="1"/>
          </p:nvPr>
        </p:nvSpPr>
        <p:spPr/>
        <p:txBody>
          <a:bodyPr>
            <a:normAutofit fontScale="92500" lnSpcReduction="10000"/>
          </a:bodyPr>
          <a:lstStyle/>
          <a:p>
            <a:r>
              <a:rPr lang="en-US" b="1" dirty="0"/>
              <a:t>User mode</a:t>
            </a:r>
            <a:r>
              <a:rPr lang="en-US" dirty="0"/>
              <a:t> has restricted access to resources. Example: Text editor, Media player. If a resource such as disk or file is needed, a signal is sent to the CPU via an interrupt to switch to the kernel mode.</a:t>
            </a:r>
          </a:p>
          <a:p>
            <a:r>
              <a:rPr lang="en-US" b="1" dirty="0"/>
              <a:t>Kernel mode</a:t>
            </a:r>
            <a:r>
              <a:rPr lang="en-US" dirty="0"/>
              <a:t> (also called as </a:t>
            </a:r>
            <a:r>
              <a:rPr lang="en-US" b="1" dirty="0"/>
              <a:t>supervisor mode</a:t>
            </a:r>
            <a:r>
              <a:rPr lang="en-US" dirty="0"/>
              <a:t>)</a:t>
            </a:r>
            <a:r>
              <a:rPr lang="en-US" b="1" dirty="0"/>
              <a:t> </a:t>
            </a:r>
            <a:r>
              <a:rPr lang="en-US" dirty="0"/>
              <a:t>has full access to memory, I/O, and other resources. Here, CPU has full access to the hardware and can execute any instruction.</a:t>
            </a:r>
            <a:endParaRPr lang="en-IN" dirty="0"/>
          </a:p>
        </p:txBody>
      </p:sp>
      <p:sp>
        <p:nvSpPr>
          <p:cNvPr id="7" name="Content Placeholder 6">
            <a:extLst>
              <a:ext uri="{FF2B5EF4-FFF2-40B4-BE49-F238E27FC236}">
                <a16:creationId xmlns:a16="http://schemas.microsoft.com/office/drawing/2014/main" id="{91370420-47A6-2578-250B-9B4BC554DAE7}"/>
              </a:ext>
            </a:extLst>
          </p:cNvPr>
          <p:cNvSpPr>
            <a:spLocks noGrp="1"/>
          </p:cNvSpPr>
          <p:nvPr>
            <p:ph sz="half" idx="2"/>
          </p:nvPr>
        </p:nvSpPr>
        <p:spPr/>
        <p:txBody>
          <a:bodyPr>
            <a:normAutofit fontScale="92500" lnSpcReduction="10000"/>
          </a:bodyPr>
          <a:lstStyle/>
          <a:p>
            <a:endParaRPr lang="en-IN"/>
          </a:p>
        </p:txBody>
      </p:sp>
      <p:pic>
        <p:nvPicPr>
          <p:cNvPr id="5122" name="Picture 2" descr="Difference Between User Mode And Kernel Mode | Programmerbay">
            <a:extLst>
              <a:ext uri="{FF2B5EF4-FFF2-40B4-BE49-F238E27FC236}">
                <a16:creationId xmlns:a16="http://schemas.microsoft.com/office/drawing/2014/main" id="{6861C2CE-09BF-7BEF-BE15-0A472E6FE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153738"/>
            <a:ext cx="5935886" cy="2975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3317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9D2087-8EB5-0558-C2E4-1DE85151F946}"/>
              </a:ext>
            </a:extLst>
          </p:cNvPr>
          <p:cNvSpPr>
            <a:spLocks noGrp="1"/>
          </p:cNvSpPr>
          <p:nvPr>
            <p:ph type="title"/>
          </p:nvPr>
        </p:nvSpPr>
        <p:spPr/>
        <p:txBody>
          <a:bodyPr/>
          <a:lstStyle/>
          <a:p>
            <a:r>
              <a:rPr lang="en-IN" dirty="0"/>
              <a:t>Using the </a:t>
            </a:r>
            <a:r>
              <a:rPr lang="en-IN" dirty="0" err="1"/>
              <a:t>Posix</a:t>
            </a:r>
            <a:r>
              <a:rPr lang="en-IN" dirty="0"/>
              <a:t> Thread (</a:t>
            </a:r>
            <a:r>
              <a:rPr lang="en-IN" dirty="0" err="1"/>
              <a:t>pthread</a:t>
            </a:r>
            <a:r>
              <a:rPr lang="en-IN" dirty="0"/>
              <a:t>) function – </a:t>
            </a:r>
            <a:r>
              <a:rPr lang="en-IN" dirty="0" err="1"/>
              <a:t>pthread.c</a:t>
            </a:r>
            <a:endParaRPr lang="en-IN" dirty="0"/>
          </a:p>
        </p:txBody>
      </p:sp>
      <p:sp>
        <p:nvSpPr>
          <p:cNvPr id="6" name="Content Placeholder 5">
            <a:extLst>
              <a:ext uri="{FF2B5EF4-FFF2-40B4-BE49-F238E27FC236}">
                <a16:creationId xmlns:a16="http://schemas.microsoft.com/office/drawing/2014/main" id="{581BB48E-976D-881C-C2EA-15281819483F}"/>
              </a:ext>
            </a:extLst>
          </p:cNvPr>
          <p:cNvSpPr>
            <a:spLocks noGrp="1"/>
          </p:cNvSpPr>
          <p:nvPr>
            <p:ph idx="1"/>
          </p:nvPr>
        </p:nvSpPr>
        <p:spPr/>
        <p:txBody>
          <a:bodyPr>
            <a:normAutofit fontScale="25000" lnSpcReduction="20000"/>
          </a:bodyPr>
          <a:lstStyle/>
          <a:p>
            <a:r>
              <a:rPr lang="en-US" dirty="0"/>
              <a:t>#include &lt;</a:t>
            </a:r>
            <a:r>
              <a:rPr lang="en-US" dirty="0" err="1"/>
              <a:t>stdio.h</a:t>
            </a:r>
            <a:r>
              <a:rPr lang="en-US" dirty="0"/>
              <a:t>&gt;</a:t>
            </a:r>
          </a:p>
          <a:p>
            <a:r>
              <a:rPr lang="en-US" dirty="0"/>
              <a:t>#include &lt;</a:t>
            </a:r>
            <a:r>
              <a:rPr lang="en-US" dirty="0" err="1"/>
              <a:t>stdlib.h</a:t>
            </a:r>
            <a:r>
              <a:rPr lang="en-US" dirty="0"/>
              <a:t>&gt;</a:t>
            </a:r>
          </a:p>
          <a:p>
            <a:r>
              <a:rPr lang="en-US" dirty="0"/>
              <a:t>#include &lt;</a:t>
            </a:r>
            <a:r>
              <a:rPr lang="en-US" dirty="0" err="1"/>
              <a:t>unistd.h</a:t>
            </a:r>
            <a:r>
              <a:rPr lang="en-US" dirty="0"/>
              <a:t>&gt; //Header file for sleep().</a:t>
            </a:r>
          </a:p>
          <a:p>
            <a:r>
              <a:rPr lang="en-US" dirty="0"/>
              <a:t>#include &lt;</a:t>
            </a:r>
            <a:r>
              <a:rPr lang="en-US" dirty="0" err="1"/>
              <a:t>pthread.h</a:t>
            </a:r>
            <a:r>
              <a:rPr lang="en-US" dirty="0"/>
              <a:t>&gt;</a:t>
            </a:r>
          </a:p>
          <a:p>
            <a:endParaRPr lang="en-US" dirty="0"/>
          </a:p>
          <a:p>
            <a:r>
              <a:rPr lang="en-US" dirty="0"/>
              <a:t>// A normal C function that is executed as a thread</a:t>
            </a:r>
          </a:p>
          <a:p>
            <a:r>
              <a:rPr lang="en-US" dirty="0"/>
              <a:t>// when its name is specified in </a:t>
            </a:r>
            <a:r>
              <a:rPr lang="en-US" dirty="0" err="1"/>
              <a:t>pthread_create</a:t>
            </a:r>
            <a:r>
              <a:rPr lang="en-US" dirty="0"/>
              <a:t>()</a:t>
            </a:r>
          </a:p>
          <a:p>
            <a:r>
              <a:rPr lang="en-US" dirty="0"/>
              <a:t>void *</a:t>
            </a:r>
            <a:r>
              <a:rPr lang="en-US" dirty="0" err="1"/>
              <a:t>myThreadCall</a:t>
            </a:r>
            <a:r>
              <a:rPr lang="en-US" dirty="0"/>
              <a:t>(void *</a:t>
            </a:r>
            <a:r>
              <a:rPr lang="en-US" dirty="0" err="1"/>
              <a:t>vargp</a:t>
            </a:r>
            <a:r>
              <a:rPr lang="en-US" dirty="0"/>
              <a:t>)</a:t>
            </a:r>
          </a:p>
          <a:p>
            <a:r>
              <a:rPr lang="en-US" dirty="0"/>
              <a:t>{</a:t>
            </a:r>
          </a:p>
          <a:p>
            <a:r>
              <a:rPr lang="en-US" dirty="0"/>
              <a:t>	sleep(1);</a:t>
            </a:r>
          </a:p>
          <a:p>
            <a:r>
              <a:rPr lang="en-US" dirty="0"/>
              <a:t>	</a:t>
            </a:r>
            <a:r>
              <a:rPr lang="en-US" dirty="0" err="1"/>
              <a:t>printf</a:t>
            </a:r>
            <a:r>
              <a:rPr lang="en-US" dirty="0"/>
              <a:t>("Printing CDAC from Thread \n");</a:t>
            </a:r>
          </a:p>
          <a:p>
            <a:r>
              <a:rPr lang="en-US" dirty="0"/>
              <a:t>	return NULL;</a:t>
            </a:r>
          </a:p>
          <a:p>
            <a:r>
              <a:rPr lang="en-US" dirty="0"/>
              <a:t>}</a:t>
            </a:r>
          </a:p>
          <a:p>
            <a:endParaRPr lang="en-US" dirty="0"/>
          </a:p>
          <a:p>
            <a:r>
              <a:rPr lang="en-US" dirty="0"/>
              <a:t>int main()</a:t>
            </a:r>
          </a:p>
          <a:p>
            <a:r>
              <a:rPr lang="en-US" dirty="0"/>
              <a:t>{</a:t>
            </a:r>
          </a:p>
          <a:p>
            <a:r>
              <a:rPr lang="en-US" dirty="0"/>
              <a:t>	</a:t>
            </a:r>
            <a:r>
              <a:rPr lang="en-US" dirty="0" err="1"/>
              <a:t>pthread_t</a:t>
            </a:r>
            <a:r>
              <a:rPr lang="en-US" dirty="0"/>
              <a:t> </a:t>
            </a:r>
            <a:r>
              <a:rPr lang="en-US" dirty="0" err="1"/>
              <a:t>thread_id</a:t>
            </a:r>
            <a:r>
              <a:rPr lang="en-US" dirty="0"/>
              <a:t>;</a:t>
            </a:r>
          </a:p>
          <a:p>
            <a:r>
              <a:rPr lang="en-US" dirty="0"/>
              <a:t>	</a:t>
            </a:r>
            <a:r>
              <a:rPr lang="en-US" dirty="0" err="1"/>
              <a:t>printf</a:t>
            </a:r>
            <a:r>
              <a:rPr lang="en-US" dirty="0"/>
              <a:t>("Before Thread\n");</a:t>
            </a:r>
          </a:p>
          <a:p>
            <a:r>
              <a:rPr lang="en-US" dirty="0"/>
              <a:t>	</a:t>
            </a:r>
            <a:r>
              <a:rPr lang="en-US" dirty="0" err="1"/>
              <a:t>pthread_create</a:t>
            </a:r>
            <a:r>
              <a:rPr lang="en-US" dirty="0"/>
              <a:t>(&amp;</a:t>
            </a:r>
            <a:r>
              <a:rPr lang="en-US" dirty="0" err="1"/>
              <a:t>thread_id</a:t>
            </a:r>
            <a:r>
              <a:rPr lang="en-US" dirty="0"/>
              <a:t>, NULL, </a:t>
            </a:r>
            <a:r>
              <a:rPr lang="en-US" dirty="0" err="1"/>
              <a:t>myThreadCall</a:t>
            </a:r>
            <a:r>
              <a:rPr lang="en-US" dirty="0"/>
              <a:t>, NULL);</a:t>
            </a:r>
          </a:p>
          <a:p>
            <a:r>
              <a:rPr lang="en-US" dirty="0"/>
              <a:t>	</a:t>
            </a:r>
            <a:r>
              <a:rPr lang="en-US" dirty="0" err="1"/>
              <a:t>pthread_join</a:t>
            </a:r>
            <a:r>
              <a:rPr lang="en-US" dirty="0"/>
              <a:t>(</a:t>
            </a:r>
            <a:r>
              <a:rPr lang="en-US" dirty="0" err="1"/>
              <a:t>thread_id</a:t>
            </a:r>
            <a:r>
              <a:rPr lang="en-US" dirty="0"/>
              <a:t>, NULL);</a:t>
            </a:r>
          </a:p>
          <a:p>
            <a:r>
              <a:rPr lang="en-US" dirty="0"/>
              <a:t>	</a:t>
            </a:r>
            <a:r>
              <a:rPr lang="en-US" dirty="0" err="1"/>
              <a:t>printf</a:t>
            </a:r>
            <a:r>
              <a:rPr lang="en-US" dirty="0"/>
              <a:t>("After Thread\n");</a:t>
            </a:r>
          </a:p>
          <a:p>
            <a:r>
              <a:rPr lang="en-US" dirty="0"/>
              <a:t>	exit(0);</a:t>
            </a:r>
          </a:p>
          <a:p>
            <a:r>
              <a:rPr lang="en-US" dirty="0"/>
              <a:t>}</a:t>
            </a:r>
          </a:p>
          <a:p>
            <a:endParaRPr lang="en-IN" dirty="0"/>
          </a:p>
        </p:txBody>
      </p:sp>
      <p:pic>
        <p:nvPicPr>
          <p:cNvPr id="8" name="Picture 7">
            <a:extLst>
              <a:ext uri="{FF2B5EF4-FFF2-40B4-BE49-F238E27FC236}">
                <a16:creationId xmlns:a16="http://schemas.microsoft.com/office/drawing/2014/main" id="{ECA8A1F5-4E4A-B59A-7F10-9C0EF97A8D1C}"/>
              </a:ext>
            </a:extLst>
          </p:cNvPr>
          <p:cNvPicPr>
            <a:picLocks noChangeAspect="1"/>
          </p:cNvPicPr>
          <p:nvPr/>
        </p:nvPicPr>
        <p:blipFill>
          <a:blip r:embed="rId2"/>
          <a:stretch>
            <a:fillRect/>
          </a:stretch>
        </p:blipFill>
        <p:spPr>
          <a:xfrm>
            <a:off x="4995780" y="2100459"/>
            <a:ext cx="6358020" cy="1328541"/>
          </a:xfrm>
          <a:prstGeom prst="rect">
            <a:avLst/>
          </a:prstGeom>
        </p:spPr>
      </p:pic>
      <p:sp>
        <p:nvSpPr>
          <p:cNvPr id="9" name="Speech Bubble: Rectangle 8">
            <a:extLst>
              <a:ext uri="{FF2B5EF4-FFF2-40B4-BE49-F238E27FC236}">
                <a16:creationId xmlns:a16="http://schemas.microsoft.com/office/drawing/2014/main" id="{9033E4F3-7E67-FF32-8F70-C6D1747C15D0}"/>
              </a:ext>
            </a:extLst>
          </p:cNvPr>
          <p:cNvSpPr/>
          <p:nvPr/>
        </p:nvSpPr>
        <p:spPr>
          <a:xfrm>
            <a:off x="5313437" y="4001294"/>
            <a:ext cx="5722706" cy="1212350"/>
          </a:xfrm>
          <a:prstGeom prst="wedgeRectCallout">
            <a:avLst>
              <a:gd name="adj1" fmla="val -13915"/>
              <a:gd name="adj2" fmla="val -917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Note: We might have to do </a:t>
            </a:r>
            <a:r>
              <a:rPr lang="en-IN" b="1" dirty="0" err="1"/>
              <a:t>gcc</a:t>
            </a:r>
            <a:r>
              <a:rPr lang="en-IN" b="1" dirty="0"/>
              <a:t> </a:t>
            </a:r>
            <a:r>
              <a:rPr lang="en-IN" b="1" dirty="0" err="1"/>
              <a:t>pthread.c</a:t>
            </a:r>
            <a:r>
              <a:rPr lang="en-IN" b="1" dirty="0"/>
              <a:t> –</a:t>
            </a:r>
            <a:r>
              <a:rPr lang="en-IN" b="1" dirty="0" err="1"/>
              <a:t>lpthread</a:t>
            </a:r>
            <a:r>
              <a:rPr lang="en-IN" dirty="0"/>
              <a:t> if we get linking errors.</a:t>
            </a:r>
          </a:p>
        </p:txBody>
      </p:sp>
    </p:spTree>
    <p:extLst>
      <p:ext uri="{BB962C8B-B14F-4D97-AF65-F5344CB8AC3E}">
        <p14:creationId xmlns:p14="http://schemas.microsoft.com/office/powerpoint/2010/main" val="3949810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CFCB-07C0-E1C3-AAFC-9A2B5EC082FE}"/>
              </a:ext>
            </a:extLst>
          </p:cNvPr>
          <p:cNvSpPr>
            <a:spLocks noGrp="1"/>
          </p:cNvSpPr>
          <p:nvPr>
            <p:ph type="title"/>
          </p:nvPr>
        </p:nvSpPr>
        <p:spPr/>
        <p:txBody>
          <a:bodyPr/>
          <a:lstStyle/>
          <a:p>
            <a:r>
              <a:rPr lang="en-IN" dirty="0"/>
              <a:t>Code Explanation</a:t>
            </a:r>
          </a:p>
        </p:txBody>
      </p:sp>
      <p:sp>
        <p:nvSpPr>
          <p:cNvPr id="3" name="Content Placeholder 2">
            <a:extLst>
              <a:ext uri="{FF2B5EF4-FFF2-40B4-BE49-F238E27FC236}">
                <a16:creationId xmlns:a16="http://schemas.microsoft.com/office/drawing/2014/main" id="{F1284B10-9DAE-DFD8-676A-5E53BF2E9FC0}"/>
              </a:ext>
            </a:extLst>
          </p:cNvPr>
          <p:cNvSpPr>
            <a:spLocks noGrp="1"/>
          </p:cNvSpPr>
          <p:nvPr>
            <p:ph idx="1"/>
          </p:nvPr>
        </p:nvSpPr>
        <p:spPr/>
        <p:txBody>
          <a:bodyPr>
            <a:normAutofit fontScale="92500" lnSpcReduction="20000"/>
          </a:bodyPr>
          <a:lstStyle/>
          <a:p>
            <a:r>
              <a:rPr lang="en-US" dirty="0"/>
              <a:t>In main(), we declare a variable called </a:t>
            </a:r>
            <a:r>
              <a:rPr lang="en-US" dirty="0" err="1"/>
              <a:t>thread_id</a:t>
            </a:r>
            <a:r>
              <a:rPr lang="en-US" dirty="0"/>
              <a:t>, which is of type </a:t>
            </a:r>
            <a:r>
              <a:rPr lang="en-US" dirty="0" err="1"/>
              <a:t>pthread_t</a:t>
            </a:r>
            <a:r>
              <a:rPr lang="en-US" dirty="0"/>
              <a:t>, which is an integer used to identify the thread in the system. After declaring </a:t>
            </a:r>
            <a:r>
              <a:rPr lang="en-US" dirty="0" err="1"/>
              <a:t>thread_id</a:t>
            </a:r>
            <a:r>
              <a:rPr lang="en-US" dirty="0"/>
              <a:t>, we call </a:t>
            </a:r>
            <a:r>
              <a:rPr lang="en-US" dirty="0" err="1"/>
              <a:t>pthread_create</a:t>
            </a:r>
            <a:r>
              <a:rPr lang="en-US" dirty="0"/>
              <a:t>() function to create a thread. </a:t>
            </a:r>
          </a:p>
          <a:p>
            <a:r>
              <a:rPr lang="en-US" dirty="0" err="1"/>
              <a:t>pthread_create</a:t>
            </a:r>
            <a:r>
              <a:rPr lang="en-US" dirty="0"/>
              <a:t>() takes 4 arguments. </a:t>
            </a:r>
          </a:p>
          <a:p>
            <a:pPr lvl="1"/>
            <a:r>
              <a:rPr lang="en-US" dirty="0"/>
              <a:t>The first argument is a pointer to </a:t>
            </a:r>
            <a:r>
              <a:rPr lang="en-US" dirty="0" err="1"/>
              <a:t>thread_id</a:t>
            </a:r>
            <a:r>
              <a:rPr lang="en-US" dirty="0"/>
              <a:t> which is set by this function. </a:t>
            </a:r>
          </a:p>
          <a:p>
            <a:pPr lvl="1"/>
            <a:r>
              <a:rPr lang="en-US" dirty="0"/>
              <a:t>The second argument specifies attributes. If the value is NULL, then default attributes shall be used. </a:t>
            </a:r>
          </a:p>
          <a:p>
            <a:pPr lvl="1"/>
            <a:r>
              <a:rPr lang="en-US" dirty="0"/>
              <a:t>The third argument is name of function to be executed for the thread to be created. </a:t>
            </a:r>
          </a:p>
          <a:p>
            <a:pPr lvl="1"/>
            <a:r>
              <a:rPr lang="en-US" dirty="0"/>
              <a:t>The fourth argument is used to pass arguments to the function, </a:t>
            </a:r>
            <a:r>
              <a:rPr lang="en-US" dirty="0" err="1"/>
              <a:t>myThreadFun</a:t>
            </a:r>
            <a:r>
              <a:rPr lang="en-US" dirty="0"/>
              <a:t>. </a:t>
            </a:r>
          </a:p>
          <a:p>
            <a:r>
              <a:rPr lang="en-US" dirty="0"/>
              <a:t>The </a:t>
            </a:r>
            <a:r>
              <a:rPr lang="en-US" dirty="0" err="1"/>
              <a:t>pthread_join</a:t>
            </a:r>
            <a:r>
              <a:rPr lang="en-US" dirty="0"/>
              <a:t>() function for threads is the equivalent of wait() for processes. A call to </a:t>
            </a:r>
            <a:r>
              <a:rPr lang="en-US" dirty="0" err="1"/>
              <a:t>pthread_join</a:t>
            </a:r>
            <a:r>
              <a:rPr lang="en-US" dirty="0"/>
              <a:t> blocks the calling thread until the thread with identifier equal to the first argument terminates. </a:t>
            </a:r>
            <a:endParaRPr lang="en-IN" dirty="0"/>
          </a:p>
        </p:txBody>
      </p:sp>
    </p:spTree>
    <p:extLst>
      <p:ext uri="{BB962C8B-B14F-4D97-AF65-F5344CB8AC3E}">
        <p14:creationId xmlns:p14="http://schemas.microsoft.com/office/powerpoint/2010/main" val="22998929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9E8A-0491-AD74-9ED9-E7FADEFF1BD4}"/>
              </a:ext>
            </a:extLst>
          </p:cNvPr>
          <p:cNvSpPr>
            <a:spLocks noGrp="1"/>
          </p:cNvSpPr>
          <p:nvPr>
            <p:ph type="title"/>
          </p:nvPr>
        </p:nvSpPr>
        <p:spPr/>
        <p:txBody>
          <a:bodyPr/>
          <a:lstStyle/>
          <a:p>
            <a:r>
              <a:rPr lang="en-IN" dirty="0"/>
              <a:t>Multithreading Example – </a:t>
            </a:r>
            <a:r>
              <a:rPr lang="en-IN" dirty="0" err="1"/>
              <a:t>multithread.c</a:t>
            </a:r>
            <a:endParaRPr lang="en-IN" dirty="0"/>
          </a:p>
        </p:txBody>
      </p:sp>
      <p:sp>
        <p:nvSpPr>
          <p:cNvPr id="3" name="Content Placeholder 2">
            <a:extLst>
              <a:ext uri="{FF2B5EF4-FFF2-40B4-BE49-F238E27FC236}">
                <a16:creationId xmlns:a16="http://schemas.microsoft.com/office/drawing/2014/main" id="{673EE0F4-D19D-98E9-0967-E4AB9BBC3B7B}"/>
              </a:ext>
            </a:extLst>
          </p:cNvPr>
          <p:cNvSpPr>
            <a:spLocks noGrp="1"/>
          </p:cNvSpPr>
          <p:nvPr>
            <p:ph idx="1"/>
          </p:nvPr>
        </p:nvSpPr>
        <p:spPr/>
        <p:txBody>
          <a:bodyPr>
            <a:normAutofit fontScale="25000" lnSpcReduction="20000"/>
          </a:bodyPr>
          <a:lstStyle/>
          <a:p>
            <a:r>
              <a:rPr lang="en-US" dirty="0"/>
              <a:t>#include &lt;</a:t>
            </a:r>
            <a:r>
              <a:rPr lang="en-US" dirty="0" err="1"/>
              <a:t>stdio.h</a:t>
            </a:r>
            <a:r>
              <a:rPr lang="en-US" dirty="0"/>
              <a:t>&gt;</a:t>
            </a:r>
          </a:p>
          <a:p>
            <a:r>
              <a:rPr lang="en-US" dirty="0"/>
              <a:t>#include &lt;</a:t>
            </a:r>
            <a:r>
              <a:rPr lang="en-US" dirty="0" err="1"/>
              <a:t>stdlib.h</a:t>
            </a:r>
            <a:r>
              <a:rPr lang="en-US" dirty="0"/>
              <a:t>&gt;</a:t>
            </a:r>
          </a:p>
          <a:p>
            <a:r>
              <a:rPr lang="en-US" dirty="0"/>
              <a:t>#include &lt;</a:t>
            </a:r>
            <a:r>
              <a:rPr lang="en-US" dirty="0" err="1"/>
              <a:t>unistd.h</a:t>
            </a:r>
            <a:r>
              <a:rPr lang="en-US" dirty="0"/>
              <a:t>&gt;</a:t>
            </a:r>
          </a:p>
          <a:p>
            <a:r>
              <a:rPr lang="en-US" dirty="0"/>
              <a:t>#include &lt;</a:t>
            </a:r>
            <a:r>
              <a:rPr lang="en-US" dirty="0" err="1"/>
              <a:t>pthread.h</a:t>
            </a:r>
            <a:r>
              <a:rPr lang="en-US" dirty="0"/>
              <a:t>&gt;</a:t>
            </a:r>
          </a:p>
          <a:p>
            <a:endParaRPr lang="en-US" dirty="0"/>
          </a:p>
          <a:p>
            <a:r>
              <a:rPr lang="en-US" dirty="0"/>
              <a:t>// Let us create a global variable to change it in threads</a:t>
            </a:r>
          </a:p>
          <a:p>
            <a:r>
              <a:rPr lang="en-US" dirty="0"/>
              <a:t>int g = 0;</a:t>
            </a:r>
          </a:p>
          <a:p>
            <a:endParaRPr lang="en-US" dirty="0"/>
          </a:p>
          <a:p>
            <a:r>
              <a:rPr lang="en-US" dirty="0"/>
              <a:t>// The function to be executed by all threads</a:t>
            </a:r>
          </a:p>
          <a:p>
            <a:r>
              <a:rPr lang="en-US" dirty="0"/>
              <a:t>void *</a:t>
            </a:r>
            <a:r>
              <a:rPr lang="en-US" dirty="0" err="1"/>
              <a:t>myThreadFCall</a:t>
            </a:r>
            <a:r>
              <a:rPr lang="en-US" dirty="0"/>
              <a:t>(void *</a:t>
            </a:r>
            <a:r>
              <a:rPr lang="en-US" dirty="0" err="1"/>
              <a:t>vargp</a:t>
            </a:r>
            <a:r>
              <a:rPr lang="en-US" dirty="0"/>
              <a:t>)</a:t>
            </a:r>
          </a:p>
          <a:p>
            <a:r>
              <a:rPr lang="en-US" dirty="0"/>
              <a:t>{</a:t>
            </a:r>
          </a:p>
          <a:p>
            <a:r>
              <a:rPr lang="en-US" dirty="0"/>
              <a:t>	// Store the value argument passed to this thread</a:t>
            </a:r>
          </a:p>
          <a:p>
            <a:r>
              <a:rPr lang="en-US" dirty="0"/>
              <a:t>	int *</a:t>
            </a:r>
            <a:r>
              <a:rPr lang="en-US" dirty="0" err="1"/>
              <a:t>myid</a:t>
            </a:r>
            <a:r>
              <a:rPr lang="en-US" dirty="0"/>
              <a:t> = (int *)</a:t>
            </a:r>
            <a:r>
              <a:rPr lang="en-US" dirty="0" err="1"/>
              <a:t>vargp</a:t>
            </a:r>
            <a:r>
              <a:rPr lang="en-US" dirty="0"/>
              <a:t>;</a:t>
            </a:r>
          </a:p>
          <a:p>
            <a:endParaRPr lang="en-US" dirty="0"/>
          </a:p>
          <a:p>
            <a:r>
              <a:rPr lang="en-US" dirty="0"/>
              <a:t>	// Let us create a static variable to observe its changes</a:t>
            </a:r>
          </a:p>
          <a:p>
            <a:r>
              <a:rPr lang="en-US" dirty="0"/>
              <a:t>	static int s = 0;</a:t>
            </a:r>
          </a:p>
          <a:p>
            <a:endParaRPr lang="en-US" dirty="0"/>
          </a:p>
          <a:p>
            <a:r>
              <a:rPr lang="en-US" dirty="0"/>
              <a:t>	// Change static and global variables</a:t>
            </a:r>
          </a:p>
          <a:p>
            <a:r>
              <a:rPr lang="en-US" dirty="0"/>
              <a:t>	++s; ++g;</a:t>
            </a:r>
          </a:p>
          <a:p>
            <a:endParaRPr lang="en-US" dirty="0"/>
          </a:p>
          <a:p>
            <a:r>
              <a:rPr lang="en-US" dirty="0"/>
              <a:t>	// Print the argument, static and global variables</a:t>
            </a:r>
          </a:p>
          <a:p>
            <a:r>
              <a:rPr lang="en-US" dirty="0"/>
              <a:t>	</a:t>
            </a:r>
            <a:r>
              <a:rPr lang="en-US" dirty="0" err="1"/>
              <a:t>printf</a:t>
            </a:r>
            <a:r>
              <a:rPr lang="en-US" dirty="0"/>
              <a:t>("Thread ID: %d, Static: %d, Global: %d\n", *</a:t>
            </a:r>
            <a:r>
              <a:rPr lang="en-US" dirty="0" err="1"/>
              <a:t>myid</a:t>
            </a:r>
            <a:r>
              <a:rPr lang="en-US" dirty="0"/>
              <a:t>, ++s, ++g);</a:t>
            </a:r>
          </a:p>
          <a:p>
            <a:r>
              <a:rPr lang="en-US" dirty="0"/>
              <a:t>}</a:t>
            </a:r>
          </a:p>
          <a:p>
            <a:endParaRPr lang="en-US" dirty="0"/>
          </a:p>
          <a:p>
            <a:r>
              <a:rPr lang="en-US" dirty="0"/>
              <a:t>int main()</a:t>
            </a:r>
          </a:p>
          <a:p>
            <a:r>
              <a:rPr lang="en-US" dirty="0"/>
              <a:t>{</a:t>
            </a:r>
          </a:p>
          <a:p>
            <a:r>
              <a:rPr lang="en-US" dirty="0"/>
              <a:t>	int </a:t>
            </a:r>
            <a:r>
              <a:rPr lang="en-US" dirty="0" err="1"/>
              <a:t>i</a:t>
            </a:r>
            <a:r>
              <a:rPr lang="en-US" dirty="0"/>
              <a:t>;</a:t>
            </a:r>
          </a:p>
          <a:p>
            <a:r>
              <a:rPr lang="en-US" dirty="0"/>
              <a:t>	</a:t>
            </a:r>
            <a:r>
              <a:rPr lang="en-US" dirty="0" err="1"/>
              <a:t>pthread_t</a:t>
            </a:r>
            <a:r>
              <a:rPr lang="en-US" dirty="0"/>
              <a:t> </a:t>
            </a:r>
            <a:r>
              <a:rPr lang="en-US" dirty="0" err="1"/>
              <a:t>tid</a:t>
            </a:r>
            <a:r>
              <a:rPr lang="en-US" dirty="0"/>
              <a:t>;</a:t>
            </a:r>
          </a:p>
          <a:p>
            <a:endParaRPr lang="en-US" dirty="0"/>
          </a:p>
          <a:p>
            <a:r>
              <a:rPr lang="en-US" dirty="0"/>
              <a:t>	// Let us create three threads</a:t>
            </a:r>
          </a:p>
          <a:p>
            <a:r>
              <a:rPr lang="en-US" dirty="0"/>
              <a:t>	for (</a:t>
            </a:r>
            <a:r>
              <a:rPr lang="en-US" dirty="0" err="1"/>
              <a:t>i</a:t>
            </a:r>
            <a:r>
              <a:rPr lang="en-US" dirty="0"/>
              <a:t> = 0; </a:t>
            </a:r>
            <a:r>
              <a:rPr lang="en-US" dirty="0" err="1"/>
              <a:t>i</a:t>
            </a:r>
            <a:r>
              <a:rPr lang="en-US" dirty="0"/>
              <a:t> &lt; 3; </a:t>
            </a:r>
            <a:r>
              <a:rPr lang="en-US" dirty="0" err="1"/>
              <a:t>i</a:t>
            </a:r>
            <a:r>
              <a:rPr lang="en-US" dirty="0"/>
              <a:t>++)</a:t>
            </a:r>
          </a:p>
          <a:p>
            <a:r>
              <a:rPr lang="en-US" dirty="0"/>
              <a:t>		</a:t>
            </a:r>
            <a:r>
              <a:rPr lang="en-US" dirty="0" err="1"/>
              <a:t>pthread_create</a:t>
            </a:r>
            <a:r>
              <a:rPr lang="en-US" dirty="0"/>
              <a:t>(&amp;</a:t>
            </a:r>
            <a:r>
              <a:rPr lang="en-US" dirty="0" err="1"/>
              <a:t>tid</a:t>
            </a:r>
            <a:r>
              <a:rPr lang="en-US" dirty="0"/>
              <a:t>, NULL, </a:t>
            </a:r>
            <a:r>
              <a:rPr lang="en-US" dirty="0" err="1"/>
              <a:t>myThreadCall</a:t>
            </a:r>
            <a:r>
              <a:rPr lang="en-US" dirty="0"/>
              <a:t>, (void *)&amp;</a:t>
            </a:r>
            <a:r>
              <a:rPr lang="en-US" dirty="0" err="1"/>
              <a:t>tid</a:t>
            </a:r>
            <a:r>
              <a:rPr lang="en-US" dirty="0"/>
              <a:t>);</a:t>
            </a:r>
          </a:p>
          <a:p>
            <a:endParaRPr lang="en-US" dirty="0"/>
          </a:p>
          <a:p>
            <a:r>
              <a:rPr lang="en-US" dirty="0"/>
              <a:t>	</a:t>
            </a:r>
            <a:r>
              <a:rPr lang="en-US" dirty="0" err="1"/>
              <a:t>pthread_exit</a:t>
            </a:r>
            <a:r>
              <a:rPr lang="en-US" dirty="0"/>
              <a:t>(NULL);</a:t>
            </a:r>
          </a:p>
          <a:p>
            <a:r>
              <a:rPr lang="en-US" dirty="0"/>
              <a:t>	return 0;</a:t>
            </a:r>
          </a:p>
          <a:p>
            <a:r>
              <a:rPr lang="en-US" dirty="0"/>
              <a:t>}</a:t>
            </a:r>
            <a:endParaRPr lang="en-IN" dirty="0"/>
          </a:p>
        </p:txBody>
      </p:sp>
    </p:spTree>
    <p:extLst>
      <p:ext uri="{BB962C8B-B14F-4D97-AF65-F5344CB8AC3E}">
        <p14:creationId xmlns:p14="http://schemas.microsoft.com/office/powerpoint/2010/main" val="28270822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084F2-1675-1210-A4FB-ECFBD9E9C1BD}"/>
              </a:ext>
            </a:extLst>
          </p:cNvPr>
          <p:cNvSpPr>
            <a:spLocks noGrp="1"/>
          </p:cNvSpPr>
          <p:nvPr>
            <p:ph type="title"/>
          </p:nvPr>
        </p:nvSpPr>
        <p:spPr/>
        <p:txBody>
          <a:bodyPr/>
          <a:lstStyle/>
          <a:p>
            <a:r>
              <a:rPr lang="en-IN" dirty="0"/>
              <a:t>Thread Synchronization</a:t>
            </a:r>
          </a:p>
        </p:txBody>
      </p:sp>
      <p:sp>
        <p:nvSpPr>
          <p:cNvPr id="3" name="Content Placeholder 2">
            <a:extLst>
              <a:ext uri="{FF2B5EF4-FFF2-40B4-BE49-F238E27FC236}">
                <a16:creationId xmlns:a16="http://schemas.microsoft.com/office/drawing/2014/main" id="{54DE7199-52B0-6345-5102-7E7503B4D33A}"/>
              </a:ext>
            </a:extLst>
          </p:cNvPr>
          <p:cNvSpPr>
            <a:spLocks noGrp="1"/>
          </p:cNvSpPr>
          <p:nvPr>
            <p:ph idx="1"/>
          </p:nvPr>
        </p:nvSpPr>
        <p:spPr>
          <a:xfrm>
            <a:off x="838200" y="1805747"/>
            <a:ext cx="10515600" cy="4351338"/>
          </a:xfrm>
        </p:spPr>
        <p:txBody>
          <a:bodyPr/>
          <a:lstStyle/>
          <a:p>
            <a:r>
              <a:rPr lang="en-IN" dirty="0"/>
              <a:t>When we have two or more threads sharing resources, updates to these shared resources by one thread can cause problems for the other thread(s) – See next slide</a:t>
            </a:r>
          </a:p>
          <a:p>
            <a:r>
              <a:rPr lang="en-IN" dirty="0"/>
              <a:t>The overall processing/output may not remain stable</a:t>
            </a:r>
          </a:p>
          <a:p>
            <a:r>
              <a:rPr lang="en-IN" dirty="0"/>
              <a:t>Let us understand this with a series of programs</a:t>
            </a:r>
          </a:p>
          <a:p>
            <a:pPr lvl="1"/>
            <a:r>
              <a:rPr lang="en-IN" dirty="0"/>
              <a:t>thread_1.c: Simple program using a single thread (i.e. no multithreading)</a:t>
            </a:r>
          </a:p>
          <a:p>
            <a:pPr lvl="1"/>
            <a:r>
              <a:rPr lang="en-IN" dirty="0"/>
              <a:t>thread_2.c: Multi-threading is used, No thread synchronization is done, Output is inconsistent</a:t>
            </a:r>
          </a:p>
          <a:p>
            <a:pPr lvl="1"/>
            <a:r>
              <a:rPr lang="en-IN" dirty="0"/>
              <a:t>thread_3.c: Multi-threading is used, Thread synchronization is done using mutual exclusion (mutex), Output is consistent</a:t>
            </a:r>
          </a:p>
        </p:txBody>
      </p:sp>
    </p:spTree>
    <p:extLst>
      <p:ext uri="{BB962C8B-B14F-4D97-AF65-F5344CB8AC3E}">
        <p14:creationId xmlns:p14="http://schemas.microsoft.com/office/powerpoint/2010/main" val="28126866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4DB1-68B5-A764-4473-250831CF3AA6}"/>
              </a:ext>
            </a:extLst>
          </p:cNvPr>
          <p:cNvSpPr>
            <a:spLocks noGrp="1"/>
          </p:cNvSpPr>
          <p:nvPr>
            <p:ph type="title"/>
          </p:nvPr>
        </p:nvSpPr>
        <p:spPr/>
        <p:txBody>
          <a:bodyPr/>
          <a:lstStyle/>
          <a:p>
            <a:r>
              <a:rPr lang="en-IN" dirty="0"/>
              <a:t>Thread Synchronization Problem – Example</a:t>
            </a:r>
          </a:p>
        </p:txBody>
      </p:sp>
      <p:sp>
        <p:nvSpPr>
          <p:cNvPr id="3" name="Content Placeholder 2">
            <a:extLst>
              <a:ext uri="{FF2B5EF4-FFF2-40B4-BE49-F238E27FC236}">
                <a16:creationId xmlns:a16="http://schemas.microsoft.com/office/drawing/2014/main" id="{40AC0DF0-A7B0-30C6-C076-D281F06E653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E073D76-AA2B-D620-F48D-0E9FBE4DA49A}"/>
              </a:ext>
            </a:extLst>
          </p:cNvPr>
          <p:cNvPicPr>
            <a:picLocks noChangeAspect="1"/>
          </p:cNvPicPr>
          <p:nvPr/>
        </p:nvPicPr>
        <p:blipFill>
          <a:blip r:embed="rId2"/>
          <a:stretch>
            <a:fillRect/>
          </a:stretch>
        </p:blipFill>
        <p:spPr>
          <a:xfrm>
            <a:off x="1215545" y="1381120"/>
            <a:ext cx="9120257" cy="5016678"/>
          </a:xfrm>
          <a:prstGeom prst="rect">
            <a:avLst/>
          </a:prstGeom>
        </p:spPr>
      </p:pic>
    </p:spTree>
    <p:extLst>
      <p:ext uri="{BB962C8B-B14F-4D97-AF65-F5344CB8AC3E}">
        <p14:creationId xmlns:p14="http://schemas.microsoft.com/office/powerpoint/2010/main" val="18403603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4DB1-68B5-A764-4473-250831CF3AA6}"/>
              </a:ext>
            </a:extLst>
          </p:cNvPr>
          <p:cNvSpPr>
            <a:spLocks noGrp="1"/>
          </p:cNvSpPr>
          <p:nvPr>
            <p:ph type="title"/>
          </p:nvPr>
        </p:nvSpPr>
        <p:spPr/>
        <p:txBody>
          <a:bodyPr/>
          <a:lstStyle/>
          <a:p>
            <a:r>
              <a:rPr lang="en-IN" dirty="0"/>
              <a:t>Thread Synchronization Problem – Solution</a:t>
            </a:r>
          </a:p>
        </p:txBody>
      </p:sp>
      <p:sp>
        <p:nvSpPr>
          <p:cNvPr id="3" name="Content Placeholder 2">
            <a:extLst>
              <a:ext uri="{FF2B5EF4-FFF2-40B4-BE49-F238E27FC236}">
                <a16:creationId xmlns:a16="http://schemas.microsoft.com/office/drawing/2014/main" id="{40AC0DF0-A7B0-30C6-C076-D281F06E6535}"/>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7CCA46CB-C615-5801-5D60-BB3A1A431A9A}"/>
              </a:ext>
            </a:extLst>
          </p:cNvPr>
          <p:cNvPicPr>
            <a:picLocks noChangeAspect="1"/>
          </p:cNvPicPr>
          <p:nvPr/>
        </p:nvPicPr>
        <p:blipFill>
          <a:blip r:embed="rId2"/>
          <a:stretch>
            <a:fillRect/>
          </a:stretch>
        </p:blipFill>
        <p:spPr>
          <a:xfrm>
            <a:off x="922536" y="1345625"/>
            <a:ext cx="9988618" cy="5391054"/>
          </a:xfrm>
          <a:prstGeom prst="rect">
            <a:avLst/>
          </a:prstGeom>
        </p:spPr>
      </p:pic>
    </p:spTree>
    <p:extLst>
      <p:ext uri="{BB962C8B-B14F-4D97-AF65-F5344CB8AC3E}">
        <p14:creationId xmlns:p14="http://schemas.microsoft.com/office/powerpoint/2010/main" val="23044678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5B9E-5F55-95CF-36B3-5367A7CB7BEA}"/>
              </a:ext>
            </a:extLst>
          </p:cNvPr>
          <p:cNvSpPr>
            <a:spLocks noGrp="1"/>
          </p:cNvSpPr>
          <p:nvPr>
            <p:ph type="title"/>
          </p:nvPr>
        </p:nvSpPr>
        <p:spPr/>
        <p:txBody>
          <a:bodyPr/>
          <a:lstStyle/>
          <a:p>
            <a:r>
              <a:rPr lang="en-IN" dirty="0"/>
              <a:t>thread_1.c (Single-threaded)</a:t>
            </a:r>
          </a:p>
        </p:txBody>
      </p:sp>
      <p:sp>
        <p:nvSpPr>
          <p:cNvPr id="3" name="Content Placeholder 2">
            <a:extLst>
              <a:ext uri="{FF2B5EF4-FFF2-40B4-BE49-F238E27FC236}">
                <a16:creationId xmlns:a16="http://schemas.microsoft.com/office/drawing/2014/main" id="{FD3826B9-ECB2-D7AE-3CAB-24D3824EA53F}"/>
              </a:ext>
            </a:extLst>
          </p:cNvPr>
          <p:cNvSpPr>
            <a:spLocks noGrp="1"/>
          </p:cNvSpPr>
          <p:nvPr>
            <p:ph idx="1"/>
          </p:nvPr>
        </p:nvSpPr>
        <p:spPr/>
        <p:txBody>
          <a:bodyPr>
            <a:normAutofit fontScale="25000" lnSpcReduction="20000"/>
          </a:bodyPr>
          <a:lstStyle/>
          <a:p>
            <a:r>
              <a:rPr lang="en-IN" dirty="0"/>
              <a:t>#include &lt;</a:t>
            </a:r>
            <a:r>
              <a:rPr lang="en-IN" dirty="0" err="1"/>
              <a:t>stdio.h</a:t>
            </a:r>
            <a:r>
              <a:rPr lang="en-IN" dirty="0"/>
              <a:t>&gt;</a:t>
            </a:r>
          </a:p>
          <a:p>
            <a:r>
              <a:rPr lang="en-IN" dirty="0"/>
              <a:t>#include &lt;</a:t>
            </a:r>
            <a:r>
              <a:rPr lang="en-IN" dirty="0" err="1"/>
              <a:t>stdlib.h</a:t>
            </a:r>
            <a:r>
              <a:rPr lang="en-IN" dirty="0"/>
              <a:t>&gt;</a:t>
            </a:r>
          </a:p>
          <a:p>
            <a:r>
              <a:rPr lang="en-IN" dirty="0"/>
              <a:t>#include &lt;</a:t>
            </a:r>
            <a:r>
              <a:rPr lang="en-IN" dirty="0" err="1"/>
              <a:t>unistd.h</a:t>
            </a:r>
            <a:r>
              <a:rPr lang="en-IN" dirty="0"/>
              <a:t>&gt;</a:t>
            </a:r>
          </a:p>
          <a:p>
            <a:endParaRPr lang="en-IN" dirty="0"/>
          </a:p>
          <a:p>
            <a:r>
              <a:rPr lang="en-IN" dirty="0"/>
              <a:t>volatile long int a = 0;</a:t>
            </a:r>
          </a:p>
          <a:p>
            <a:endParaRPr lang="en-IN" dirty="0"/>
          </a:p>
          <a:p>
            <a:r>
              <a:rPr lang="en-IN" dirty="0"/>
              <a:t>int main()</a:t>
            </a:r>
          </a:p>
          <a:p>
            <a:r>
              <a:rPr lang="en-IN" dirty="0"/>
              <a:t>{</a:t>
            </a:r>
          </a:p>
          <a:p>
            <a:r>
              <a:rPr lang="en-IN" dirty="0"/>
              <a:t>    int </a:t>
            </a:r>
            <a:r>
              <a:rPr lang="en-IN" dirty="0" err="1"/>
              <a:t>i</a:t>
            </a:r>
            <a:r>
              <a:rPr lang="en-IN" dirty="0"/>
              <a:t>;</a:t>
            </a:r>
          </a:p>
          <a:p>
            <a:r>
              <a:rPr lang="en-IN" dirty="0"/>
              <a:t>    a = 0;</a:t>
            </a:r>
          </a:p>
          <a:p>
            <a:endParaRPr lang="en-IN" dirty="0"/>
          </a:p>
          <a:p>
            <a:endParaRPr lang="en-IN" dirty="0"/>
          </a:p>
          <a:p>
            <a:r>
              <a:rPr lang="en-IN" dirty="0"/>
              <a:t>    for(</a:t>
            </a:r>
            <a:r>
              <a:rPr lang="en-IN" dirty="0" err="1"/>
              <a:t>i</a:t>
            </a:r>
            <a:r>
              <a:rPr lang="en-IN" dirty="0"/>
              <a:t> = 0; </a:t>
            </a:r>
            <a:r>
              <a:rPr lang="en-IN" dirty="0" err="1"/>
              <a:t>i</a:t>
            </a:r>
            <a:r>
              <a:rPr lang="en-IN" dirty="0"/>
              <a:t> &lt; 100000; </a:t>
            </a:r>
            <a:r>
              <a:rPr lang="en-IN" dirty="0" err="1"/>
              <a:t>i</a:t>
            </a:r>
            <a:r>
              <a:rPr lang="en-IN" dirty="0"/>
              <a:t>++)</a:t>
            </a:r>
          </a:p>
          <a:p>
            <a:r>
              <a:rPr lang="en-IN" dirty="0"/>
              <a:t>    {</a:t>
            </a:r>
          </a:p>
          <a:p>
            <a:r>
              <a:rPr lang="en-IN" dirty="0"/>
              <a:t>        a = a + </a:t>
            </a:r>
            <a:r>
              <a:rPr lang="en-IN" dirty="0" err="1"/>
              <a:t>i</a:t>
            </a:r>
            <a:r>
              <a:rPr lang="en-IN" dirty="0"/>
              <a:t>;</a:t>
            </a:r>
          </a:p>
          <a:p>
            <a:r>
              <a:rPr lang="en-IN" dirty="0"/>
              <a:t>    }</a:t>
            </a:r>
          </a:p>
          <a:p>
            <a:endParaRPr lang="en-IN" dirty="0"/>
          </a:p>
          <a:p>
            <a:endParaRPr lang="en-IN" dirty="0"/>
          </a:p>
          <a:p>
            <a:r>
              <a:rPr lang="en-IN" dirty="0"/>
              <a:t>    </a:t>
            </a:r>
            <a:r>
              <a:rPr lang="en-IN" dirty="0" err="1"/>
              <a:t>printf</a:t>
            </a:r>
            <a:r>
              <a:rPr lang="en-IN" dirty="0"/>
              <a:t>("%</a:t>
            </a:r>
            <a:r>
              <a:rPr lang="en-IN" dirty="0" err="1"/>
              <a:t>ld</a:t>
            </a:r>
            <a:r>
              <a:rPr lang="en-IN" dirty="0"/>
              <a:t>\</a:t>
            </a:r>
            <a:r>
              <a:rPr lang="en-IN" dirty="0" err="1"/>
              <a:t>n",a</a:t>
            </a:r>
            <a:r>
              <a:rPr lang="en-IN" dirty="0"/>
              <a:t>);</a:t>
            </a:r>
          </a:p>
          <a:p>
            <a:r>
              <a:rPr lang="en-IN" dirty="0"/>
              <a:t>    return 0;</a:t>
            </a:r>
          </a:p>
          <a:p>
            <a:r>
              <a:rPr lang="en-IN" dirty="0"/>
              <a:t>}</a:t>
            </a:r>
          </a:p>
          <a:p>
            <a:endParaRPr lang="en-IN" dirty="0"/>
          </a:p>
        </p:txBody>
      </p:sp>
      <p:pic>
        <p:nvPicPr>
          <p:cNvPr id="5" name="Picture 4">
            <a:extLst>
              <a:ext uri="{FF2B5EF4-FFF2-40B4-BE49-F238E27FC236}">
                <a16:creationId xmlns:a16="http://schemas.microsoft.com/office/drawing/2014/main" id="{85C52287-22CB-B74A-C939-6DA0FF424334}"/>
              </a:ext>
            </a:extLst>
          </p:cNvPr>
          <p:cNvPicPr>
            <a:picLocks noChangeAspect="1"/>
          </p:cNvPicPr>
          <p:nvPr/>
        </p:nvPicPr>
        <p:blipFill>
          <a:blip r:embed="rId2"/>
          <a:stretch>
            <a:fillRect/>
          </a:stretch>
        </p:blipFill>
        <p:spPr>
          <a:xfrm>
            <a:off x="3738787" y="2421681"/>
            <a:ext cx="7772261" cy="1007319"/>
          </a:xfrm>
          <a:prstGeom prst="rect">
            <a:avLst/>
          </a:prstGeom>
        </p:spPr>
      </p:pic>
    </p:spTree>
    <p:extLst>
      <p:ext uri="{BB962C8B-B14F-4D97-AF65-F5344CB8AC3E}">
        <p14:creationId xmlns:p14="http://schemas.microsoft.com/office/powerpoint/2010/main" val="33279283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5567-33A5-F241-DD18-4E4B73FAD63C}"/>
              </a:ext>
            </a:extLst>
          </p:cNvPr>
          <p:cNvSpPr>
            <a:spLocks noGrp="1"/>
          </p:cNvSpPr>
          <p:nvPr>
            <p:ph type="title"/>
          </p:nvPr>
        </p:nvSpPr>
        <p:spPr/>
        <p:txBody>
          <a:bodyPr/>
          <a:lstStyle/>
          <a:p>
            <a:r>
              <a:rPr lang="en-IN" dirty="0"/>
              <a:t>thread_2.c (Multithreading used, no Synchronization)</a:t>
            </a:r>
          </a:p>
        </p:txBody>
      </p:sp>
      <p:sp>
        <p:nvSpPr>
          <p:cNvPr id="3" name="Content Placeholder 2">
            <a:extLst>
              <a:ext uri="{FF2B5EF4-FFF2-40B4-BE49-F238E27FC236}">
                <a16:creationId xmlns:a16="http://schemas.microsoft.com/office/drawing/2014/main" id="{51ABA75F-A156-296A-5D91-655C9E376D90}"/>
              </a:ext>
            </a:extLst>
          </p:cNvPr>
          <p:cNvSpPr>
            <a:spLocks noGrp="1"/>
          </p:cNvSpPr>
          <p:nvPr>
            <p:ph idx="1"/>
          </p:nvPr>
        </p:nvSpPr>
        <p:spPr/>
        <p:txBody>
          <a:bodyPr>
            <a:normAutofit fontScale="25000" lnSpcReduction="20000"/>
          </a:bodyPr>
          <a:lstStyle/>
          <a:p>
            <a:r>
              <a:rPr lang="en-US" dirty="0"/>
              <a:t>#include &lt;</a:t>
            </a:r>
            <a:r>
              <a:rPr lang="en-US" dirty="0" err="1"/>
              <a:t>stdio.h</a:t>
            </a:r>
            <a:r>
              <a:rPr lang="en-US" dirty="0"/>
              <a:t>&gt;</a:t>
            </a:r>
          </a:p>
          <a:p>
            <a:r>
              <a:rPr lang="en-US" dirty="0"/>
              <a:t>#include &lt;</a:t>
            </a:r>
            <a:r>
              <a:rPr lang="en-US" dirty="0" err="1"/>
              <a:t>stdlib.h</a:t>
            </a:r>
            <a:r>
              <a:rPr lang="en-US" dirty="0"/>
              <a:t>&gt;</a:t>
            </a:r>
          </a:p>
          <a:p>
            <a:r>
              <a:rPr lang="en-US" dirty="0"/>
              <a:t>#include &lt;</a:t>
            </a:r>
            <a:r>
              <a:rPr lang="en-US" dirty="0" err="1"/>
              <a:t>pthread.h</a:t>
            </a:r>
            <a:r>
              <a:rPr lang="en-US" dirty="0"/>
              <a:t>&gt;</a:t>
            </a:r>
          </a:p>
          <a:p>
            <a:r>
              <a:rPr lang="en-US" dirty="0"/>
              <a:t>#include &lt;</a:t>
            </a:r>
            <a:r>
              <a:rPr lang="en-US" dirty="0" err="1"/>
              <a:t>unistd.h</a:t>
            </a:r>
            <a:r>
              <a:rPr lang="en-US" dirty="0"/>
              <a:t>&gt;</a:t>
            </a:r>
          </a:p>
          <a:p>
            <a:endParaRPr lang="en-US" dirty="0"/>
          </a:p>
          <a:p>
            <a:endParaRPr lang="en-US" dirty="0"/>
          </a:p>
          <a:p>
            <a:endParaRPr lang="en-US" dirty="0"/>
          </a:p>
          <a:p>
            <a:r>
              <a:rPr lang="en-US" dirty="0"/>
              <a:t>volatile long int a = 0;</a:t>
            </a:r>
          </a:p>
          <a:p>
            <a:r>
              <a:rPr lang="en-US" dirty="0" err="1"/>
              <a:t>pthread_mutex_t</a:t>
            </a:r>
            <a:r>
              <a:rPr lang="en-US" dirty="0"/>
              <a:t> </a:t>
            </a:r>
            <a:r>
              <a:rPr lang="en-US" dirty="0" err="1"/>
              <a:t>aLock</a:t>
            </a:r>
            <a:r>
              <a:rPr lang="en-US" dirty="0"/>
              <a:t>;</a:t>
            </a:r>
          </a:p>
          <a:p>
            <a:endParaRPr lang="en-US" dirty="0"/>
          </a:p>
          <a:p>
            <a:endParaRPr lang="en-US" dirty="0"/>
          </a:p>
          <a:p>
            <a:endParaRPr lang="en-US" dirty="0"/>
          </a:p>
          <a:p>
            <a:r>
              <a:rPr lang="en-US" dirty="0"/>
              <a:t>void </a:t>
            </a:r>
            <a:r>
              <a:rPr lang="en-US" dirty="0" err="1"/>
              <a:t>threadFunc</a:t>
            </a:r>
            <a:r>
              <a:rPr lang="en-US" dirty="0"/>
              <a:t>()</a:t>
            </a:r>
          </a:p>
          <a:p>
            <a:r>
              <a:rPr lang="en-US" dirty="0"/>
              <a:t>{</a:t>
            </a:r>
          </a:p>
          <a:p>
            <a:r>
              <a:rPr lang="en-US" dirty="0"/>
              <a:t>    int </a:t>
            </a:r>
            <a:r>
              <a:rPr lang="en-US" dirty="0" err="1"/>
              <a:t>i</a:t>
            </a:r>
            <a:r>
              <a:rPr lang="en-US" dirty="0"/>
              <a:t>;</a:t>
            </a:r>
          </a:p>
          <a:p>
            <a:endParaRPr lang="en-US" dirty="0"/>
          </a:p>
          <a:p>
            <a:endParaRPr lang="en-US" dirty="0"/>
          </a:p>
          <a:p>
            <a:r>
              <a:rPr lang="en-US" dirty="0"/>
              <a:t>    for (</a:t>
            </a:r>
            <a:r>
              <a:rPr lang="en-US" dirty="0" err="1"/>
              <a:t>i</a:t>
            </a:r>
            <a:r>
              <a:rPr lang="en-US" dirty="0"/>
              <a:t> = 1; </a:t>
            </a:r>
            <a:r>
              <a:rPr lang="en-US" dirty="0" err="1"/>
              <a:t>i</a:t>
            </a:r>
            <a:r>
              <a:rPr lang="en-US" dirty="0"/>
              <a:t> &lt; 200000 ; </a:t>
            </a:r>
            <a:r>
              <a:rPr lang="en-US" dirty="0" err="1"/>
              <a:t>i</a:t>
            </a:r>
            <a:r>
              <a:rPr lang="en-US" dirty="0"/>
              <a:t>++)</a:t>
            </a:r>
          </a:p>
          <a:p>
            <a:r>
              <a:rPr lang="en-US" dirty="0"/>
              <a:t>    {</a:t>
            </a:r>
          </a:p>
          <a:p>
            <a:r>
              <a:rPr lang="en-US" dirty="0"/>
              <a:t>        a = a + 1;</a:t>
            </a:r>
          </a:p>
          <a:p>
            <a:r>
              <a:rPr lang="en-US" dirty="0"/>
              <a:t>    }</a:t>
            </a:r>
          </a:p>
          <a:p>
            <a:r>
              <a:rPr lang="en-US" dirty="0"/>
              <a:t>}</a:t>
            </a:r>
          </a:p>
          <a:p>
            <a:endParaRPr lang="en-US" dirty="0"/>
          </a:p>
          <a:p>
            <a:endParaRPr lang="en-US" dirty="0"/>
          </a:p>
          <a:p>
            <a:endParaRPr lang="en-US" dirty="0"/>
          </a:p>
          <a:p>
            <a:r>
              <a:rPr lang="en-US" dirty="0"/>
              <a:t>void threadFunc2()</a:t>
            </a:r>
          </a:p>
          <a:p>
            <a:r>
              <a:rPr lang="en-US" dirty="0"/>
              <a:t>{</a:t>
            </a:r>
          </a:p>
          <a:p>
            <a:r>
              <a:rPr lang="en-US" dirty="0"/>
              <a:t>    int </a:t>
            </a:r>
            <a:r>
              <a:rPr lang="en-US" dirty="0" err="1"/>
              <a:t>i</a:t>
            </a:r>
            <a:r>
              <a:rPr lang="en-US" dirty="0"/>
              <a:t>;</a:t>
            </a:r>
          </a:p>
          <a:p>
            <a:endParaRPr lang="en-US" dirty="0"/>
          </a:p>
          <a:p>
            <a:endParaRPr lang="en-US" dirty="0"/>
          </a:p>
          <a:p>
            <a:r>
              <a:rPr lang="en-US" dirty="0"/>
              <a:t>    for(</a:t>
            </a:r>
            <a:r>
              <a:rPr lang="en-US" dirty="0" err="1"/>
              <a:t>i</a:t>
            </a:r>
            <a:r>
              <a:rPr lang="en-US" dirty="0"/>
              <a:t> = 200000; </a:t>
            </a:r>
            <a:r>
              <a:rPr lang="en-US" dirty="0" err="1"/>
              <a:t>i</a:t>
            </a:r>
            <a:r>
              <a:rPr lang="en-US" dirty="0"/>
              <a:t> &lt;= 500000; </a:t>
            </a:r>
            <a:r>
              <a:rPr lang="en-US" dirty="0" err="1"/>
              <a:t>i</a:t>
            </a:r>
            <a:r>
              <a:rPr lang="en-US" dirty="0"/>
              <a:t>++)</a:t>
            </a:r>
          </a:p>
          <a:p>
            <a:r>
              <a:rPr lang="en-US" dirty="0"/>
              <a:t>    {</a:t>
            </a:r>
          </a:p>
          <a:p>
            <a:r>
              <a:rPr lang="en-US" dirty="0"/>
              <a:t>        a = a + </a:t>
            </a:r>
            <a:r>
              <a:rPr lang="en-US" dirty="0" err="1"/>
              <a:t>i</a:t>
            </a:r>
            <a:r>
              <a:rPr lang="en-US" dirty="0"/>
              <a:t>;</a:t>
            </a:r>
          </a:p>
          <a:p>
            <a:r>
              <a:rPr lang="en-US" dirty="0"/>
              <a:t>    }</a:t>
            </a:r>
          </a:p>
          <a:p>
            <a:r>
              <a:rPr lang="en-US" dirty="0"/>
              <a:t>}</a:t>
            </a:r>
          </a:p>
          <a:p>
            <a:endParaRPr lang="en-US" dirty="0"/>
          </a:p>
          <a:p>
            <a:endParaRPr lang="en-US" dirty="0"/>
          </a:p>
          <a:p>
            <a:endParaRPr lang="en-US" dirty="0"/>
          </a:p>
          <a:p>
            <a:r>
              <a:rPr lang="en-US" dirty="0"/>
              <a:t>int main()</a:t>
            </a:r>
          </a:p>
          <a:p>
            <a:r>
              <a:rPr lang="en-US" dirty="0"/>
              <a:t>{</a:t>
            </a:r>
          </a:p>
          <a:p>
            <a:r>
              <a:rPr lang="en-US" dirty="0"/>
              <a:t>    </a:t>
            </a:r>
            <a:r>
              <a:rPr lang="en-US" dirty="0" err="1"/>
              <a:t>pthread_t</a:t>
            </a:r>
            <a:r>
              <a:rPr lang="en-US" dirty="0"/>
              <a:t> </a:t>
            </a:r>
            <a:r>
              <a:rPr lang="en-US" dirty="0" err="1"/>
              <a:t>th_one</a:t>
            </a:r>
            <a:r>
              <a:rPr lang="en-US" dirty="0"/>
              <a:t>, </a:t>
            </a:r>
            <a:r>
              <a:rPr lang="en-US" dirty="0" err="1"/>
              <a:t>th_two</a:t>
            </a:r>
            <a:r>
              <a:rPr lang="en-US" dirty="0"/>
              <a:t>; </a:t>
            </a:r>
          </a:p>
          <a:p>
            <a:r>
              <a:rPr lang="en-US" dirty="0"/>
              <a:t>    int </a:t>
            </a:r>
            <a:r>
              <a:rPr lang="en-US" dirty="0" err="1"/>
              <a:t>i</a:t>
            </a:r>
            <a:r>
              <a:rPr lang="en-US" dirty="0"/>
              <a:t>;</a:t>
            </a:r>
          </a:p>
          <a:p>
            <a:r>
              <a:rPr lang="en-US" dirty="0"/>
              <a:t>    a = 0;</a:t>
            </a:r>
          </a:p>
          <a:p>
            <a:endParaRPr lang="en-US" dirty="0"/>
          </a:p>
          <a:p>
            <a:endParaRPr lang="en-US" dirty="0"/>
          </a:p>
          <a:p>
            <a:r>
              <a:rPr lang="en-US" dirty="0"/>
              <a:t>    </a:t>
            </a:r>
            <a:r>
              <a:rPr lang="en-US" dirty="0" err="1"/>
              <a:t>pthread_create</a:t>
            </a:r>
            <a:r>
              <a:rPr lang="en-US" dirty="0"/>
              <a:t>(&amp;</a:t>
            </a:r>
            <a:r>
              <a:rPr lang="en-US" dirty="0" err="1"/>
              <a:t>th_one</a:t>
            </a:r>
            <a:r>
              <a:rPr lang="en-US" dirty="0"/>
              <a:t>, NULL, (void*)&amp;</a:t>
            </a:r>
            <a:r>
              <a:rPr lang="en-US" dirty="0" err="1"/>
              <a:t>threadFunc</a:t>
            </a:r>
            <a:r>
              <a:rPr lang="en-US" dirty="0"/>
              <a:t>, NULL);  // Create a new thread for </a:t>
            </a:r>
            <a:r>
              <a:rPr lang="en-US" dirty="0" err="1"/>
              <a:t>threadFunc</a:t>
            </a:r>
            <a:endParaRPr lang="en-US" dirty="0"/>
          </a:p>
          <a:p>
            <a:r>
              <a:rPr lang="en-US" dirty="0"/>
              <a:t>    </a:t>
            </a:r>
            <a:r>
              <a:rPr lang="en-US" dirty="0" err="1"/>
              <a:t>pthread_create</a:t>
            </a:r>
            <a:r>
              <a:rPr lang="en-US" dirty="0"/>
              <a:t>(&amp;</a:t>
            </a:r>
            <a:r>
              <a:rPr lang="en-US" dirty="0" err="1"/>
              <a:t>th_two</a:t>
            </a:r>
            <a:r>
              <a:rPr lang="en-US" dirty="0"/>
              <a:t>, NULL, (void*)&amp;threadFunc2, NULL); // Create a new thread for threadFunc2</a:t>
            </a:r>
          </a:p>
          <a:p>
            <a:endParaRPr lang="en-US" dirty="0"/>
          </a:p>
          <a:p>
            <a:endParaRPr lang="en-US" dirty="0"/>
          </a:p>
          <a:p>
            <a:r>
              <a:rPr lang="en-US" dirty="0"/>
              <a:t>    </a:t>
            </a:r>
            <a:r>
              <a:rPr lang="en-US" dirty="0" err="1"/>
              <a:t>pthread_join</a:t>
            </a:r>
            <a:r>
              <a:rPr lang="en-US" dirty="0"/>
              <a:t>(</a:t>
            </a:r>
            <a:r>
              <a:rPr lang="en-US" dirty="0" err="1"/>
              <a:t>th_one</a:t>
            </a:r>
            <a:r>
              <a:rPr lang="en-US" dirty="0"/>
              <a:t>, NULL);  // waiting to join thread "</a:t>
            </a:r>
            <a:r>
              <a:rPr lang="en-US" dirty="0" err="1"/>
              <a:t>th_one</a:t>
            </a:r>
            <a:r>
              <a:rPr lang="en-US" dirty="0"/>
              <a:t>" without status</a:t>
            </a:r>
          </a:p>
          <a:p>
            <a:r>
              <a:rPr lang="en-US" dirty="0"/>
              <a:t>    </a:t>
            </a:r>
            <a:r>
              <a:rPr lang="en-US" dirty="0" err="1"/>
              <a:t>pthread_join</a:t>
            </a:r>
            <a:r>
              <a:rPr lang="en-US" dirty="0"/>
              <a:t>(</a:t>
            </a:r>
            <a:r>
              <a:rPr lang="en-US" dirty="0" err="1"/>
              <a:t>th_two</a:t>
            </a:r>
            <a:r>
              <a:rPr lang="en-US" dirty="0"/>
              <a:t>, NULL);  // waiting to join thread "</a:t>
            </a:r>
            <a:r>
              <a:rPr lang="en-US" dirty="0" err="1"/>
              <a:t>th_two</a:t>
            </a:r>
            <a:r>
              <a:rPr lang="en-US" dirty="0"/>
              <a:t>" without status</a:t>
            </a:r>
          </a:p>
          <a:p>
            <a:endParaRPr lang="en-US" dirty="0"/>
          </a:p>
          <a:p>
            <a:endParaRPr lang="en-US" dirty="0"/>
          </a:p>
          <a:p>
            <a:r>
              <a:rPr lang="en-US" dirty="0"/>
              <a:t>    </a:t>
            </a:r>
            <a:r>
              <a:rPr lang="en-US" dirty="0" err="1"/>
              <a:t>printf</a:t>
            </a:r>
            <a:r>
              <a:rPr lang="en-US" dirty="0"/>
              <a:t>("%</a:t>
            </a:r>
            <a:r>
              <a:rPr lang="en-US" dirty="0" err="1"/>
              <a:t>ld</a:t>
            </a:r>
            <a:r>
              <a:rPr lang="en-US" dirty="0"/>
              <a:t>\</a:t>
            </a:r>
            <a:r>
              <a:rPr lang="en-US" dirty="0" err="1"/>
              <a:t>n",a</a:t>
            </a:r>
            <a:r>
              <a:rPr lang="en-US" dirty="0"/>
              <a:t>);</a:t>
            </a:r>
          </a:p>
          <a:p>
            <a:endParaRPr lang="en-US" dirty="0"/>
          </a:p>
          <a:p>
            <a:r>
              <a:rPr lang="en-US" dirty="0"/>
              <a:t>    return 0;</a:t>
            </a:r>
          </a:p>
          <a:p>
            <a:r>
              <a:rPr lang="en-US" dirty="0"/>
              <a:t>}</a:t>
            </a:r>
            <a:endParaRPr lang="en-IN" dirty="0"/>
          </a:p>
        </p:txBody>
      </p:sp>
      <p:pic>
        <p:nvPicPr>
          <p:cNvPr id="6" name="Picture 5">
            <a:extLst>
              <a:ext uri="{FF2B5EF4-FFF2-40B4-BE49-F238E27FC236}">
                <a16:creationId xmlns:a16="http://schemas.microsoft.com/office/drawing/2014/main" id="{6C20C3E7-C96D-6525-F373-5608FDE56216}"/>
              </a:ext>
            </a:extLst>
          </p:cNvPr>
          <p:cNvPicPr>
            <a:picLocks noChangeAspect="1"/>
          </p:cNvPicPr>
          <p:nvPr/>
        </p:nvPicPr>
        <p:blipFill>
          <a:blip r:embed="rId2"/>
          <a:stretch>
            <a:fillRect/>
          </a:stretch>
        </p:blipFill>
        <p:spPr>
          <a:xfrm>
            <a:off x="4031439" y="2233129"/>
            <a:ext cx="6998274" cy="2974975"/>
          </a:xfrm>
          <a:prstGeom prst="rect">
            <a:avLst/>
          </a:prstGeom>
        </p:spPr>
      </p:pic>
    </p:spTree>
    <p:extLst>
      <p:ext uri="{BB962C8B-B14F-4D97-AF65-F5344CB8AC3E}">
        <p14:creationId xmlns:p14="http://schemas.microsoft.com/office/powerpoint/2010/main" val="6614805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62F3-AC16-E940-C059-915720B5A602}"/>
              </a:ext>
            </a:extLst>
          </p:cNvPr>
          <p:cNvSpPr>
            <a:spLocks noGrp="1"/>
          </p:cNvSpPr>
          <p:nvPr>
            <p:ph type="title"/>
          </p:nvPr>
        </p:nvSpPr>
        <p:spPr/>
        <p:txBody>
          <a:bodyPr/>
          <a:lstStyle/>
          <a:p>
            <a:r>
              <a:rPr lang="en-IN" dirty="0"/>
              <a:t>thread_3.c (Multithreading used with Synchronization)</a:t>
            </a:r>
          </a:p>
        </p:txBody>
      </p:sp>
      <p:sp>
        <p:nvSpPr>
          <p:cNvPr id="3" name="Content Placeholder 2">
            <a:extLst>
              <a:ext uri="{FF2B5EF4-FFF2-40B4-BE49-F238E27FC236}">
                <a16:creationId xmlns:a16="http://schemas.microsoft.com/office/drawing/2014/main" id="{D1312A0D-1B51-5E9E-49C8-A4D3DE7C9709}"/>
              </a:ext>
            </a:extLst>
          </p:cNvPr>
          <p:cNvSpPr>
            <a:spLocks noGrp="1"/>
          </p:cNvSpPr>
          <p:nvPr>
            <p:ph idx="1"/>
          </p:nvPr>
        </p:nvSpPr>
        <p:spPr/>
        <p:txBody>
          <a:bodyPr>
            <a:normAutofit fontScale="25000" lnSpcReduction="20000"/>
          </a:bodyPr>
          <a:lstStyle/>
          <a:p>
            <a:r>
              <a:rPr lang="en-US" dirty="0"/>
              <a:t>#include &lt;</a:t>
            </a:r>
            <a:r>
              <a:rPr lang="en-US" dirty="0" err="1"/>
              <a:t>stdio.h</a:t>
            </a:r>
            <a:r>
              <a:rPr lang="en-US" dirty="0"/>
              <a:t>&gt;</a:t>
            </a:r>
          </a:p>
          <a:p>
            <a:r>
              <a:rPr lang="en-US" dirty="0"/>
              <a:t>#include &lt;</a:t>
            </a:r>
            <a:r>
              <a:rPr lang="en-US" dirty="0" err="1"/>
              <a:t>stdlib.h</a:t>
            </a:r>
            <a:r>
              <a:rPr lang="en-US" dirty="0"/>
              <a:t>&gt;</a:t>
            </a:r>
          </a:p>
          <a:p>
            <a:r>
              <a:rPr lang="en-US" dirty="0"/>
              <a:t>#include &lt;</a:t>
            </a:r>
            <a:r>
              <a:rPr lang="en-US" dirty="0" err="1"/>
              <a:t>pthread.h</a:t>
            </a:r>
            <a:r>
              <a:rPr lang="en-US" dirty="0"/>
              <a:t>&gt;</a:t>
            </a:r>
          </a:p>
          <a:p>
            <a:r>
              <a:rPr lang="en-US" dirty="0"/>
              <a:t>#include &lt;</a:t>
            </a:r>
            <a:r>
              <a:rPr lang="en-US" dirty="0" err="1"/>
              <a:t>unistd.h</a:t>
            </a:r>
            <a:r>
              <a:rPr lang="en-US" dirty="0"/>
              <a:t>&gt;</a:t>
            </a:r>
          </a:p>
          <a:p>
            <a:endParaRPr lang="en-US" dirty="0"/>
          </a:p>
          <a:p>
            <a:endParaRPr lang="en-US" dirty="0"/>
          </a:p>
          <a:p>
            <a:r>
              <a:rPr lang="en-US" dirty="0"/>
              <a:t>volatile long int a = 0;</a:t>
            </a:r>
          </a:p>
          <a:p>
            <a:r>
              <a:rPr lang="en-US" dirty="0" err="1"/>
              <a:t>pthread_mutex_t</a:t>
            </a:r>
            <a:r>
              <a:rPr lang="en-US" dirty="0"/>
              <a:t> </a:t>
            </a:r>
            <a:r>
              <a:rPr lang="en-US" dirty="0" err="1"/>
              <a:t>aLock</a:t>
            </a:r>
            <a:r>
              <a:rPr lang="en-US" dirty="0"/>
              <a:t>;</a:t>
            </a:r>
          </a:p>
          <a:p>
            <a:endParaRPr lang="en-US" dirty="0"/>
          </a:p>
          <a:p>
            <a:endParaRPr lang="en-US" dirty="0"/>
          </a:p>
          <a:p>
            <a:r>
              <a:rPr lang="en-US" dirty="0"/>
              <a:t>void </a:t>
            </a:r>
            <a:r>
              <a:rPr lang="en-US" dirty="0" err="1"/>
              <a:t>threadFunc</a:t>
            </a:r>
            <a:r>
              <a:rPr lang="en-US" dirty="0"/>
              <a:t>(void* </a:t>
            </a:r>
            <a:r>
              <a:rPr lang="en-US" dirty="0" err="1"/>
              <a:t>arg</a:t>
            </a:r>
            <a:r>
              <a:rPr lang="en-US" dirty="0"/>
              <a:t>)</a:t>
            </a:r>
          </a:p>
          <a:p>
            <a:r>
              <a:rPr lang="en-US" dirty="0"/>
              <a:t>{</a:t>
            </a:r>
          </a:p>
          <a:p>
            <a:r>
              <a:rPr lang="en-US" dirty="0"/>
              <a:t>    int </a:t>
            </a:r>
            <a:r>
              <a:rPr lang="en-US" dirty="0" err="1"/>
              <a:t>i</a:t>
            </a:r>
            <a:r>
              <a:rPr lang="en-US" dirty="0"/>
              <a:t>;</a:t>
            </a:r>
          </a:p>
          <a:p>
            <a:endParaRPr lang="en-US" dirty="0"/>
          </a:p>
          <a:p>
            <a:endParaRPr lang="en-US" dirty="0"/>
          </a:p>
          <a:p>
            <a:r>
              <a:rPr lang="en-US" dirty="0"/>
              <a:t>    for (</a:t>
            </a:r>
            <a:r>
              <a:rPr lang="en-US" dirty="0" err="1"/>
              <a:t>i</a:t>
            </a:r>
            <a:r>
              <a:rPr lang="en-US" dirty="0"/>
              <a:t> = 1; </a:t>
            </a:r>
            <a:r>
              <a:rPr lang="en-US" dirty="0" err="1"/>
              <a:t>i</a:t>
            </a:r>
            <a:r>
              <a:rPr lang="en-US" dirty="0"/>
              <a:t> &lt; 200000 ; </a:t>
            </a:r>
            <a:r>
              <a:rPr lang="en-US" dirty="0" err="1"/>
              <a:t>i</a:t>
            </a:r>
            <a:r>
              <a:rPr lang="en-US" dirty="0"/>
              <a:t>++)</a:t>
            </a:r>
          </a:p>
          <a:p>
            <a:r>
              <a:rPr lang="en-US" dirty="0"/>
              <a:t>    {</a:t>
            </a:r>
          </a:p>
          <a:p>
            <a:r>
              <a:rPr lang="en-US" dirty="0"/>
              <a:t>        </a:t>
            </a:r>
            <a:r>
              <a:rPr lang="en-US" dirty="0" err="1"/>
              <a:t>pthread_mutex_lock</a:t>
            </a:r>
            <a:r>
              <a:rPr lang="en-US" dirty="0"/>
              <a:t>(&amp;</a:t>
            </a:r>
            <a:r>
              <a:rPr lang="en-US" dirty="0" err="1"/>
              <a:t>aLock</a:t>
            </a:r>
            <a:r>
              <a:rPr lang="en-US" dirty="0"/>
              <a:t>); // Lock a mutex for a</a:t>
            </a:r>
          </a:p>
          <a:p>
            <a:r>
              <a:rPr lang="en-US" dirty="0"/>
              <a:t>        a = a + 1;</a:t>
            </a:r>
          </a:p>
          <a:p>
            <a:r>
              <a:rPr lang="en-US" dirty="0"/>
              <a:t>        </a:t>
            </a:r>
            <a:r>
              <a:rPr lang="en-US" dirty="0" err="1"/>
              <a:t>pthread_mutex_unlock</a:t>
            </a:r>
            <a:r>
              <a:rPr lang="en-US" dirty="0"/>
              <a:t>(&amp;</a:t>
            </a:r>
            <a:r>
              <a:rPr lang="en-US" dirty="0" err="1"/>
              <a:t>aLock</a:t>
            </a:r>
            <a:r>
              <a:rPr lang="en-US" dirty="0"/>
              <a:t>); // Unlock a mutex for a</a:t>
            </a:r>
          </a:p>
          <a:p>
            <a:r>
              <a:rPr lang="en-US" dirty="0"/>
              <a:t>    }</a:t>
            </a:r>
          </a:p>
          <a:p>
            <a:r>
              <a:rPr lang="en-US" dirty="0"/>
              <a:t>}</a:t>
            </a:r>
          </a:p>
          <a:p>
            <a:endParaRPr lang="en-US" dirty="0"/>
          </a:p>
          <a:p>
            <a:endParaRPr lang="en-US" dirty="0"/>
          </a:p>
          <a:p>
            <a:r>
              <a:rPr lang="en-US" dirty="0"/>
              <a:t>void threadFunc2(void *</a:t>
            </a:r>
            <a:r>
              <a:rPr lang="en-US" dirty="0" err="1"/>
              <a:t>arg</a:t>
            </a:r>
            <a:r>
              <a:rPr lang="en-US" dirty="0"/>
              <a:t>)</a:t>
            </a:r>
          </a:p>
          <a:p>
            <a:r>
              <a:rPr lang="en-US" dirty="0"/>
              <a:t>{</a:t>
            </a:r>
          </a:p>
          <a:p>
            <a:r>
              <a:rPr lang="en-US" dirty="0"/>
              <a:t>    int </a:t>
            </a:r>
            <a:r>
              <a:rPr lang="en-US" dirty="0" err="1"/>
              <a:t>i</a:t>
            </a:r>
            <a:r>
              <a:rPr lang="en-US" dirty="0"/>
              <a:t>;</a:t>
            </a:r>
          </a:p>
          <a:p>
            <a:endParaRPr lang="en-US" dirty="0"/>
          </a:p>
          <a:p>
            <a:endParaRPr lang="en-US" dirty="0"/>
          </a:p>
          <a:p>
            <a:r>
              <a:rPr lang="en-US" dirty="0"/>
              <a:t>    for(</a:t>
            </a:r>
            <a:r>
              <a:rPr lang="en-US" dirty="0" err="1"/>
              <a:t>i</a:t>
            </a:r>
            <a:r>
              <a:rPr lang="en-US" dirty="0"/>
              <a:t> = 200000; </a:t>
            </a:r>
            <a:r>
              <a:rPr lang="en-US" dirty="0" err="1"/>
              <a:t>i</a:t>
            </a:r>
            <a:r>
              <a:rPr lang="en-US" dirty="0"/>
              <a:t> &lt;= 500000; </a:t>
            </a:r>
            <a:r>
              <a:rPr lang="en-US" dirty="0" err="1"/>
              <a:t>i</a:t>
            </a:r>
            <a:r>
              <a:rPr lang="en-US" dirty="0"/>
              <a:t>++)</a:t>
            </a:r>
          </a:p>
          <a:p>
            <a:r>
              <a:rPr lang="en-US" dirty="0"/>
              <a:t>    {</a:t>
            </a:r>
          </a:p>
          <a:p>
            <a:r>
              <a:rPr lang="en-US" dirty="0"/>
              <a:t>        </a:t>
            </a:r>
            <a:r>
              <a:rPr lang="en-US" dirty="0" err="1"/>
              <a:t>pthread_mutex_lock</a:t>
            </a:r>
            <a:r>
              <a:rPr lang="en-US" dirty="0"/>
              <a:t>(&amp;</a:t>
            </a:r>
            <a:r>
              <a:rPr lang="en-US" dirty="0" err="1"/>
              <a:t>aLock</a:t>
            </a:r>
            <a:r>
              <a:rPr lang="en-US" dirty="0"/>
              <a:t>); // Lock a Mutex for a</a:t>
            </a:r>
          </a:p>
          <a:p>
            <a:r>
              <a:rPr lang="en-US" dirty="0"/>
              <a:t>        a = a + </a:t>
            </a:r>
            <a:r>
              <a:rPr lang="en-US" dirty="0" err="1"/>
              <a:t>i</a:t>
            </a:r>
            <a:r>
              <a:rPr lang="en-US" dirty="0"/>
              <a:t>;</a:t>
            </a:r>
          </a:p>
          <a:p>
            <a:r>
              <a:rPr lang="en-US" dirty="0"/>
              <a:t>        </a:t>
            </a:r>
            <a:r>
              <a:rPr lang="en-US" dirty="0" err="1"/>
              <a:t>pthread_mutex_unlock</a:t>
            </a:r>
            <a:r>
              <a:rPr lang="en-US" dirty="0"/>
              <a:t>(&amp;</a:t>
            </a:r>
            <a:r>
              <a:rPr lang="en-US" dirty="0" err="1"/>
              <a:t>aLock</a:t>
            </a:r>
            <a:r>
              <a:rPr lang="en-US" dirty="0"/>
              <a:t>); // Unlock a mutex for a</a:t>
            </a:r>
          </a:p>
          <a:p>
            <a:r>
              <a:rPr lang="en-US" dirty="0"/>
              <a:t>    }</a:t>
            </a:r>
          </a:p>
          <a:p>
            <a:r>
              <a:rPr lang="en-US" dirty="0"/>
              <a:t>}</a:t>
            </a:r>
          </a:p>
          <a:p>
            <a:endParaRPr lang="en-US" dirty="0"/>
          </a:p>
          <a:p>
            <a:endParaRPr lang="en-US" dirty="0"/>
          </a:p>
          <a:p>
            <a:r>
              <a:rPr lang="en-US" dirty="0"/>
              <a:t>int main()</a:t>
            </a:r>
          </a:p>
          <a:p>
            <a:r>
              <a:rPr lang="en-US" dirty="0"/>
              <a:t>{</a:t>
            </a:r>
          </a:p>
          <a:p>
            <a:r>
              <a:rPr lang="en-US" dirty="0"/>
              <a:t>    </a:t>
            </a:r>
            <a:r>
              <a:rPr lang="en-US" dirty="0" err="1"/>
              <a:t>pthread_t</a:t>
            </a:r>
            <a:r>
              <a:rPr lang="en-US" dirty="0"/>
              <a:t> </a:t>
            </a:r>
            <a:r>
              <a:rPr lang="en-US" dirty="0" err="1"/>
              <a:t>th_one</a:t>
            </a:r>
            <a:r>
              <a:rPr lang="en-US" dirty="0"/>
              <a:t>, </a:t>
            </a:r>
            <a:r>
              <a:rPr lang="en-US" dirty="0" err="1"/>
              <a:t>th_two</a:t>
            </a:r>
            <a:r>
              <a:rPr lang="en-US" dirty="0"/>
              <a:t>; </a:t>
            </a:r>
          </a:p>
          <a:p>
            <a:r>
              <a:rPr lang="en-US" dirty="0"/>
              <a:t>    int </a:t>
            </a:r>
            <a:r>
              <a:rPr lang="en-US" dirty="0" err="1"/>
              <a:t>i</a:t>
            </a:r>
            <a:r>
              <a:rPr lang="en-US" dirty="0"/>
              <a:t>;</a:t>
            </a:r>
          </a:p>
          <a:p>
            <a:r>
              <a:rPr lang="en-US" dirty="0"/>
              <a:t>    a = 0;</a:t>
            </a:r>
          </a:p>
          <a:p>
            <a:endParaRPr lang="en-US" dirty="0"/>
          </a:p>
          <a:p>
            <a:endParaRPr lang="en-US" dirty="0"/>
          </a:p>
          <a:p>
            <a:r>
              <a:rPr lang="en-US" dirty="0"/>
              <a:t>    </a:t>
            </a:r>
            <a:r>
              <a:rPr lang="en-US" dirty="0" err="1"/>
              <a:t>pthread_create</a:t>
            </a:r>
            <a:r>
              <a:rPr lang="en-US" dirty="0"/>
              <a:t>(&amp;</a:t>
            </a:r>
            <a:r>
              <a:rPr lang="en-US" dirty="0" err="1"/>
              <a:t>th_one</a:t>
            </a:r>
            <a:r>
              <a:rPr lang="en-US" dirty="0"/>
              <a:t>, NULL, (void*)&amp;</a:t>
            </a:r>
            <a:r>
              <a:rPr lang="en-US" dirty="0" err="1"/>
              <a:t>threadFunc</a:t>
            </a:r>
            <a:r>
              <a:rPr lang="en-US" dirty="0"/>
              <a:t>, NULL);  // Create a new thread for </a:t>
            </a:r>
            <a:r>
              <a:rPr lang="en-US" dirty="0" err="1"/>
              <a:t>threadFunc</a:t>
            </a:r>
            <a:endParaRPr lang="en-US" dirty="0"/>
          </a:p>
          <a:p>
            <a:r>
              <a:rPr lang="en-US" dirty="0"/>
              <a:t>    </a:t>
            </a:r>
            <a:r>
              <a:rPr lang="en-US" dirty="0" err="1"/>
              <a:t>pthread_create</a:t>
            </a:r>
            <a:r>
              <a:rPr lang="en-US" dirty="0"/>
              <a:t>(&amp;</a:t>
            </a:r>
            <a:r>
              <a:rPr lang="en-US" dirty="0" err="1"/>
              <a:t>th_two</a:t>
            </a:r>
            <a:r>
              <a:rPr lang="en-US" dirty="0"/>
              <a:t>, NULL, (void*)&amp;threadFunc2, NULL); // Create a new thread for threadFunc2</a:t>
            </a:r>
          </a:p>
          <a:p>
            <a:endParaRPr lang="en-US" dirty="0"/>
          </a:p>
          <a:p>
            <a:endParaRPr lang="en-US" dirty="0"/>
          </a:p>
          <a:p>
            <a:r>
              <a:rPr lang="en-US" dirty="0"/>
              <a:t>    </a:t>
            </a:r>
            <a:r>
              <a:rPr lang="en-US" dirty="0" err="1"/>
              <a:t>pthread_join</a:t>
            </a:r>
            <a:r>
              <a:rPr lang="en-US" dirty="0"/>
              <a:t>(</a:t>
            </a:r>
            <a:r>
              <a:rPr lang="en-US" dirty="0" err="1"/>
              <a:t>th_one</a:t>
            </a:r>
            <a:r>
              <a:rPr lang="en-US" dirty="0"/>
              <a:t>, NULL);  // waiting to join thread "one" without status</a:t>
            </a:r>
          </a:p>
          <a:p>
            <a:r>
              <a:rPr lang="en-US" dirty="0"/>
              <a:t>    </a:t>
            </a:r>
            <a:r>
              <a:rPr lang="en-US" dirty="0" err="1"/>
              <a:t>pthread_join</a:t>
            </a:r>
            <a:r>
              <a:rPr lang="en-US" dirty="0"/>
              <a:t>(</a:t>
            </a:r>
            <a:r>
              <a:rPr lang="en-US" dirty="0" err="1"/>
              <a:t>th_two</a:t>
            </a:r>
            <a:r>
              <a:rPr lang="en-US" dirty="0"/>
              <a:t>, NULL);  // waiting to join thread "two" without status</a:t>
            </a:r>
          </a:p>
          <a:p>
            <a:endParaRPr lang="en-US" dirty="0"/>
          </a:p>
          <a:p>
            <a:endParaRPr lang="en-US" dirty="0"/>
          </a:p>
          <a:p>
            <a:r>
              <a:rPr lang="en-US" dirty="0"/>
              <a:t>    </a:t>
            </a:r>
            <a:r>
              <a:rPr lang="en-US" dirty="0" err="1"/>
              <a:t>printf</a:t>
            </a:r>
            <a:r>
              <a:rPr lang="en-US" dirty="0"/>
              <a:t>("%</a:t>
            </a:r>
            <a:r>
              <a:rPr lang="en-US" dirty="0" err="1"/>
              <a:t>ld</a:t>
            </a:r>
            <a:r>
              <a:rPr lang="en-US" dirty="0"/>
              <a:t>\</a:t>
            </a:r>
            <a:r>
              <a:rPr lang="en-US" dirty="0" err="1"/>
              <a:t>n",a</a:t>
            </a:r>
            <a:r>
              <a:rPr lang="en-US" dirty="0"/>
              <a:t>);</a:t>
            </a:r>
          </a:p>
          <a:p>
            <a:r>
              <a:rPr lang="en-US" dirty="0"/>
              <a:t>    return 0;</a:t>
            </a:r>
          </a:p>
          <a:p>
            <a:r>
              <a:rPr lang="en-US" dirty="0"/>
              <a:t>}</a:t>
            </a:r>
            <a:endParaRPr lang="en-IN" dirty="0"/>
          </a:p>
        </p:txBody>
      </p:sp>
      <p:pic>
        <p:nvPicPr>
          <p:cNvPr id="7" name="Picture 6">
            <a:extLst>
              <a:ext uri="{FF2B5EF4-FFF2-40B4-BE49-F238E27FC236}">
                <a16:creationId xmlns:a16="http://schemas.microsoft.com/office/drawing/2014/main" id="{951E0C84-3FA7-7BC5-6A0A-D9023DCBCBA8}"/>
              </a:ext>
            </a:extLst>
          </p:cNvPr>
          <p:cNvPicPr>
            <a:picLocks noChangeAspect="1"/>
          </p:cNvPicPr>
          <p:nvPr/>
        </p:nvPicPr>
        <p:blipFill>
          <a:blip r:embed="rId2"/>
          <a:stretch>
            <a:fillRect/>
          </a:stretch>
        </p:blipFill>
        <p:spPr>
          <a:xfrm>
            <a:off x="5022724" y="2476451"/>
            <a:ext cx="5633679" cy="2194940"/>
          </a:xfrm>
          <a:prstGeom prst="rect">
            <a:avLst/>
          </a:prstGeom>
        </p:spPr>
      </p:pic>
    </p:spTree>
    <p:extLst>
      <p:ext uri="{BB962C8B-B14F-4D97-AF65-F5344CB8AC3E}">
        <p14:creationId xmlns:p14="http://schemas.microsoft.com/office/powerpoint/2010/main" val="27735576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D06F2-D1FA-9D3A-5834-1AE787866963}"/>
              </a:ext>
            </a:extLst>
          </p:cNvPr>
          <p:cNvSpPr>
            <a:spLocks noGrp="1"/>
          </p:cNvSpPr>
          <p:nvPr>
            <p:ph type="title"/>
          </p:nvPr>
        </p:nvSpPr>
        <p:spPr/>
        <p:txBody>
          <a:bodyPr/>
          <a:lstStyle/>
          <a:p>
            <a:r>
              <a:rPr lang="en-IN" dirty="0"/>
              <a:t>Sessions 8, 9 and 10: Memory Management and Virtual Memory</a:t>
            </a:r>
          </a:p>
        </p:txBody>
      </p:sp>
      <p:sp>
        <p:nvSpPr>
          <p:cNvPr id="5" name="Text Placeholder 4">
            <a:extLst>
              <a:ext uri="{FF2B5EF4-FFF2-40B4-BE49-F238E27FC236}">
                <a16:creationId xmlns:a16="http://schemas.microsoft.com/office/drawing/2014/main" id="{04E5E0A2-4333-1AB9-5547-3C2CAD1275E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81622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991CD-B6C0-C4AE-D2B3-38CD38AE6C9F}"/>
              </a:ext>
            </a:extLst>
          </p:cNvPr>
          <p:cNvSpPr>
            <a:spLocks noGrp="1"/>
          </p:cNvSpPr>
          <p:nvPr>
            <p:ph type="title"/>
          </p:nvPr>
        </p:nvSpPr>
        <p:spPr/>
        <p:txBody>
          <a:bodyPr/>
          <a:lstStyle/>
          <a:p>
            <a:r>
              <a:rPr lang="en-IN" dirty="0"/>
              <a:t>User Space and Kernel Space</a:t>
            </a:r>
          </a:p>
        </p:txBody>
      </p:sp>
      <p:sp>
        <p:nvSpPr>
          <p:cNvPr id="3" name="Content Placeholder 2">
            <a:extLst>
              <a:ext uri="{FF2B5EF4-FFF2-40B4-BE49-F238E27FC236}">
                <a16:creationId xmlns:a16="http://schemas.microsoft.com/office/drawing/2014/main" id="{30A3907C-2A65-DCFE-8608-7B41FCEC80F3}"/>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9ABF26D7-3A0C-A6DA-E159-CBE3AC3731ED}"/>
              </a:ext>
            </a:extLst>
          </p:cNvPr>
          <p:cNvSpPr txBox="1"/>
          <p:nvPr/>
        </p:nvSpPr>
        <p:spPr>
          <a:xfrm>
            <a:off x="1160980" y="2413337"/>
            <a:ext cx="3359650" cy="3416320"/>
          </a:xfrm>
          <a:prstGeom prst="rect">
            <a:avLst/>
          </a:prstGeom>
          <a:solidFill>
            <a:schemeClr val="accent6">
              <a:lumMod val="40000"/>
              <a:lumOff val="60000"/>
            </a:schemeClr>
          </a:solidFill>
        </p:spPr>
        <p:txBody>
          <a:bodyPr wrap="square" rtlCol="0">
            <a:spAutoFit/>
          </a:bodyPr>
          <a:lstStyle/>
          <a:p>
            <a:pPr algn="ctr"/>
            <a:r>
              <a:rPr lang="en-IN" sz="2400" b="1" dirty="0"/>
              <a:t>User space</a:t>
            </a:r>
            <a:endParaRPr lang="en-IN" sz="2400" dirty="0"/>
          </a:p>
          <a:p>
            <a:pPr algn="ctr"/>
            <a:endParaRPr lang="en-IN" sz="2400" b="1" dirty="0"/>
          </a:p>
          <a:p>
            <a:pPr algn="ctr"/>
            <a:r>
              <a:rPr lang="en-IN" sz="2400" dirty="0"/>
              <a:t>Area of memory where all the </a:t>
            </a:r>
            <a:r>
              <a:rPr lang="en-IN" sz="2400" u="sng" dirty="0"/>
              <a:t>user mode</a:t>
            </a:r>
            <a:r>
              <a:rPr lang="en-IN" sz="2400" dirty="0"/>
              <a:t> applications execute.</a:t>
            </a:r>
          </a:p>
          <a:p>
            <a:pPr algn="ctr"/>
            <a:endParaRPr lang="en-IN" sz="2400" dirty="0"/>
          </a:p>
          <a:p>
            <a:pPr algn="ctr"/>
            <a:r>
              <a:rPr lang="en-IN" sz="2400" dirty="0"/>
              <a:t>This memory can be “swapped out” when necessary.</a:t>
            </a:r>
          </a:p>
        </p:txBody>
      </p:sp>
      <p:sp>
        <p:nvSpPr>
          <p:cNvPr id="6" name="TextBox 5">
            <a:extLst>
              <a:ext uri="{FF2B5EF4-FFF2-40B4-BE49-F238E27FC236}">
                <a16:creationId xmlns:a16="http://schemas.microsoft.com/office/drawing/2014/main" id="{09B25325-727E-7D61-B678-4B49B5993AE8}"/>
              </a:ext>
            </a:extLst>
          </p:cNvPr>
          <p:cNvSpPr txBox="1"/>
          <p:nvPr/>
        </p:nvSpPr>
        <p:spPr>
          <a:xfrm>
            <a:off x="6429911" y="2413337"/>
            <a:ext cx="3359650" cy="3231654"/>
          </a:xfrm>
          <a:prstGeom prst="rect">
            <a:avLst/>
          </a:prstGeom>
          <a:solidFill>
            <a:srgbClr val="FF0000">
              <a:alpha val="25000"/>
            </a:srgbClr>
          </a:solidFill>
        </p:spPr>
        <p:txBody>
          <a:bodyPr wrap="square" rtlCol="0">
            <a:spAutoFit/>
          </a:bodyPr>
          <a:lstStyle/>
          <a:p>
            <a:pPr algn="ctr"/>
            <a:r>
              <a:rPr lang="en-IN" sz="2400" b="1" dirty="0"/>
              <a:t>Kernel space</a:t>
            </a:r>
            <a:endParaRPr lang="en-IN" sz="2400" dirty="0"/>
          </a:p>
          <a:p>
            <a:pPr algn="ctr"/>
            <a:endParaRPr lang="en-IN" sz="2400" b="1" dirty="0"/>
          </a:p>
          <a:p>
            <a:pPr algn="ctr"/>
            <a:r>
              <a:rPr lang="en-IN" sz="2400" dirty="0"/>
              <a:t>Area of memory where all the </a:t>
            </a:r>
            <a:r>
              <a:rPr lang="en-IN" sz="2400" u="sng" dirty="0"/>
              <a:t>kernel mode</a:t>
            </a:r>
            <a:r>
              <a:rPr lang="en-IN" sz="2400" dirty="0"/>
              <a:t> applications execute.</a:t>
            </a:r>
          </a:p>
          <a:p>
            <a:pPr algn="ctr"/>
            <a:endParaRPr lang="en-IN" sz="2400" dirty="0"/>
          </a:p>
          <a:p>
            <a:pPr algn="ctr"/>
            <a:r>
              <a:rPr lang="en-IN" sz="2000" dirty="0"/>
              <a:t>Strictly reserved for kernel background processes and has full hardware access.</a:t>
            </a:r>
          </a:p>
        </p:txBody>
      </p:sp>
    </p:spTree>
    <p:extLst>
      <p:ext uri="{BB962C8B-B14F-4D97-AF65-F5344CB8AC3E}">
        <p14:creationId xmlns:p14="http://schemas.microsoft.com/office/powerpoint/2010/main" val="30347277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530E-8383-5201-7388-6459659E5E97}"/>
              </a:ext>
            </a:extLst>
          </p:cNvPr>
          <p:cNvSpPr>
            <a:spLocks noGrp="1"/>
          </p:cNvSpPr>
          <p:nvPr>
            <p:ph type="title"/>
          </p:nvPr>
        </p:nvSpPr>
        <p:spPr/>
        <p:txBody>
          <a:bodyPr/>
          <a:lstStyle/>
          <a:p>
            <a:r>
              <a:rPr lang="en-IN" dirty="0"/>
              <a:t>Main Memory: Basic Concepts</a:t>
            </a:r>
          </a:p>
        </p:txBody>
      </p:sp>
      <p:sp>
        <p:nvSpPr>
          <p:cNvPr id="3" name="Text Placeholder 2">
            <a:extLst>
              <a:ext uri="{FF2B5EF4-FFF2-40B4-BE49-F238E27FC236}">
                <a16:creationId xmlns:a16="http://schemas.microsoft.com/office/drawing/2014/main" id="{8409E773-A477-2B0F-5FD7-02BA6D448BD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458183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FE2-7820-69A5-5536-CCF83800FAFB}"/>
              </a:ext>
            </a:extLst>
          </p:cNvPr>
          <p:cNvSpPr>
            <a:spLocks noGrp="1"/>
          </p:cNvSpPr>
          <p:nvPr>
            <p:ph type="title"/>
          </p:nvPr>
        </p:nvSpPr>
        <p:spPr/>
        <p:txBody>
          <a:bodyPr/>
          <a:lstStyle/>
          <a:p>
            <a:r>
              <a:rPr lang="en-IN" dirty="0"/>
              <a:t>Memory</a:t>
            </a:r>
          </a:p>
        </p:txBody>
      </p:sp>
      <p:sp>
        <p:nvSpPr>
          <p:cNvPr id="3" name="Content Placeholder 2">
            <a:extLst>
              <a:ext uri="{FF2B5EF4-FFF2-40B4-BE49-F238E27FC236}">
                <a16:creationId xmlns:a16="http://schemas.microsoft.com/office/drawing/2014/main" id="{6C1C2C2B-0462-9653-717D-2C081A3F5635}"/>
              </a:ext>
            </a:extLst>
          </p:cNvPr>
          <p:cNvSpPr>
            <a:spLocks noGrp="1"/>
          </p:cNvSpPr>
          <p:nvPr>
            <p:ph idx="1"/>
          </p:nvPr>
        </p:nvSpPr>
        <p:spPr/>
        <p:txBody>
          <a:bodyPr/>
          <a:lstStyle/>
          <a:p>
            <a:r>
              <a:rPr lang="en-US" dirty="0"/>
              <a:t>The memory is that part of the computer where programs and data are stored. </a:t>
            </a:r>
          </a:p>
          <a:p>
            <a:r>
              <a:rPr lang="en-US" dirty="0"/>
              <a:t>Memories consist of a number of </a:t>
            </a:r>
            <a:r>
              <a:rPr lang="en-US" b="1" dirty="0"/>
              <a:t>cells </a:t>
            </a:r>
            <a:r>
              <a:rPr lang="en-US" dirty="0"/>
              <a:t>(or locations), each of which can store a  piece of information. </a:t>
            </a:r>
          </a:p>
          <a:p>
            <a:r>
              <a:rPr lang="en-US" dirty="0"/>
              <a:t>Each cell has a number, called its </a:t>
            </a:r>
            <a:r>
              <a:rPr lang="en-US" b="1" dirty="0"/>
              <a:t>address</a:t>
            </a:r>
            <a:r>
              <a:rPr lang="en-US" dirty="0"/>
              <a:t>, by which programs can refer to it. </a:t>
            </a:r>
          </a:p>
          <a:p>
            <a:r>
              <a:rPr lang="en-US" dirty="0"/>
              <a:t>If a memory has n cells, they will have addresses 0 to n − 1.  </a:t>
            </a:r>
          </a:p>
          <a:p>
            <a:r>
              <a:rPr lang="en-US" dirty="0"/>
              <a:t>All cells in a memory contain the same number of bits. </a:t>
            </a:r>
            <a:endParaRPr lang="en-IN" dirty="0"/>
          </a:p>
        </p:txBody>
      </p:sp>
    </p:spTree>
    <p:extLst>
      <p:ext uri="{BB962C8B-B14F-4D97-AF65-F5344CB8AC3E}">
        <p14:creationId xmlns:p14="http://schemas.microsoft.com/office/powerpoint/2010/main" val="9565469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FE2-7820-69A5-5536-CCF83800FAFB}"/>
              </a:ext>
            </a:extLst>
          </p:cNvPr>
          <p:cNvSpPr>
            <a:spLocks noGrp="1"/>
          </p:cNvSpPr>
          <p:nvPr>
            <p:ph type="title"/>
          </p:nvPr>
        </p:nvSpPr>
        <p:spPr/>
        <p:txBody>
          <a:bodyPr/>
          <a:lstStyle/>
          <a:p>
            <a:r>
              <a:rPr lang="en-IN" dirty="0"/>
              <a:t>Memory Example</a:t>
            </a:r>
          </a:p>
        </p:txBody>
      </p:sp>
      <p:pic>
        <p:nvPicPr>
          <p:cNvPr id="5" name="Content Placeholder 4">
            <a:extLst>
              <a:ext uri="{FF2B5EF4-FFF2-40B4-BE49-F238E27FC236}">
                <a16:creationId xmlns:a16="http://schemas.microsoft.com/office/drawing/2014/main" id="{662C033D-05D4-977E-FCA6-9C97387B5540}"/>
              </a:ext>
            </a:extLst>
          </p:cNvPr>
          <p:cNvPicPr>
            <a:picLocks noGrp="1" noChangeAspect="1"/>
          </p:cNvPicPr>
          <p:nvPr>
            <p:ph idx="1"/>
          </p:nvPr>
        </p:nvPicPr>
        <p:blipFill>
          <a:blip r:embed="rId2"/>
          <a:stretch>
            <a:fillRect/>
          </a:stretch>
        </p:blipFill>
        <p:spPr>
          <a:xfrm>
            <a:off x="4333626" y="1455317"/>
            <a:ext cx="2182788" cy="4799722"/>
          </a:xfrm>
        </p:spPr>
      </p:pic>
    </p:spTree>
    <p:extLst>
      <p:ext uri="{BB962C8B-B14F-4D97-AF65-F5344CB8AC3E}">
        <p14:creationId xmlns:p14="http://schemas.microsoft.com/office/powerpoint/2010/main" val="2397826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21A3-134B-D31E-9C86-9EC8AE57BFFA}"/>
              </a:ext>
            </a:extLst>
          </p:cNvPr>
          <p:cNvSpPr>
            <a:spLocks noGrp="1"/>
          </p:cNvSpPr>
          <p:nvPr>
            <p:ph type="title"/>
          </p:nvPr>
        </p:nvSpPr>
        <p:spPr/>
        <p:txBody>
          <a:bodyPr/>
          <a:lstStyle/>
          <a:p>
            <a:r>
              <a:rPr lang="en-IN" dirty="0"/>
              <a:t>Memory Hierarchy</a:t>
            </a:r>
          </a:p>
        </p:txBody>
      </p:sp>
      <p:sp>
        <p:nvSpPr>
          <p:cNvPr id="3" name="Content Placeholder 2">
            <a:extLst>
              <a:ext uri="{FF2B5EF4-FFF2-40B4-BE49-F238E27FC236}">
                <a16:creationId xmlns:a16="http://schemas.microsoft.com/office/drawing/2014/main" id="{A3ECCDD0-9065-3F3A-95BF-F335CEDB9D8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3393B6C-E673-FE10-5807-394B28733F1C}"/>
              </a:ext>
            </a:extLst>
          </p:cNvPr>
          <p:cNvPicPr>
            <a:picLocks noChangeAspect="1"/>
          </p:cNvPicPr>
          <p:nvPr/>
        </p:nvPicPr>
        <p:blipFill>
          <a:blip r:embed="rId2"/>
          <a:stretch>
            <a:fillRect/>
          </a:stretch>
        </p:blipFill>
        <p:spPr>
          <a:xfrm>
            <a:off x="1112392" y="2226050"/>
            <a:ext cx="10152656" cy="3310045"/>
          </a:xfrm>
          <a:prstGeom prst="rect">
            <a:avLst/>
          </a:prstGeom>
        </p:spPr>
      </p:pic>
      <p:sp>
        <p:nvSpPr>
          <p:cNvPr id="4" name="Speech Bubble: Rectangle 3">
            <a:extLst>
              <a:ext uri="{FF2B5EF4-FFF2-40B4-BE49-F238E27FC236}">
                <a16:creationId xmlns:a16="http://schemas.microsoft.com/office/drawing/2014/main" id="{CD3F4401-6434-CAA1-65AD-DE9F253DB580}"/>
              </a:ext>
            </a:extLst>
          </p:cNvPr>
          <p:cNvSpPr/>
          <p:nvPr/>
        </p:nvSpPr>
        <p:spPr>
          <a:xfrm>
            <a:off x="6096000" y="2226050"/>
            <a:ext cx="1188378" cy="863029"/>
          </a:xfrm>
          <a:prstGeom prst="wedgeRectCallout">
            <a:avLst>
              <a:gd name="adj1" fmla="val -20833"/>
              <a:gd name="adj2" fmla="val 79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Fastest access</a:t>
            </a:r>
          </a:p>
        </p:txBody>
      </p:sp>
      <p:sp>
        <p:nvSpPr>
          <p:cNvPr id="6" name="Speech Bubble: Rectangle 5">
            <a:extLst>
              <a:ext uri="{FF2B5EF4-FFF2-40B4-BE49-F238E27FC236}">
                <a16:creationId xmlns:a16="http://schemas.microsoft.com/office/drawing/2014/main" id="{65717A96-6488-1FEC-30F3-1022DCD77C23}"/>
              </a:ext>
            </a:extLst>
          </p:cNvPr>
          <p:cNvSpPr/>
          <p:nvPr/>
        </p:nvSpPr>
        <p:spPr>
          <a:xfrm>
            <a:off x="7709295" y="5239517"/>
            <a:ext cx="1188378" cy="863029"/>
          </a:xfrm>
          <a:prstGeom prst="wedgeRectCallout">
            <a:avLst>
              <a:gd name="adj1" fmla="val -52821"/>
              <a:gd name="adj2" fmla="val -79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Slowest access</a:t>
            </a:r>
          </a:p>
        </p:txBody>
      </p:sp>
    </p:spTree>
    <p:extLst>
      <p:ext uri="{BB962C8B-B14F-4D97-AF65-F5344CB8AC3E}">
        <p14:creationId xmlns:p14="http://schemas.microsoft.com/office/powerpoint/2010/main" val="17374716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6CCC-8A45-B95B-EDE7-E3BA9FBF46F8}"/>
              </a:ext>
            </a:extLst>
          </p:cNvPr>
          <p:cNvSpPr>
            <a:spLocks noGrp="1"/>
          </p:cNvSpPr>
          <p:nvPr>
            <p:ph type="title"/>
          </p:nvPr>
        </p:nvSpPr>
        <p:spPr/>
        <p:txBody>
          <a:bodyPr/>
          <a:lstStyle/>
          <a:p>
            <a:r>
              <a:rPr lang="en-IN" dirty="0"/>
              <a:t>Technologies used in Memory Design</a:t>
            </a:r>
          </a:p>
        </p:txBody>
      </p:sp>
      <p:sp>
        <p:nvSpPr>
          <p:cNvPr id="3" name="Content Placeholder 2">
            <a:extLst>
              <a:ext uri="{FF2B5EF4-FFF2-40B4-BE49-F238E27FC236}">
                <a16:creationId xmlns:a16="http://schemas.microsoft.com/office/drawing/2014/main" id="{526F506B-4896-6D4C-A6BD-7F87DD454FFF}"/>
              </a:ext>
            </a:extLst>
          </p:cNvPr>
          <p:cNvSpPr>
            <a:spLocks noGrp="1"/>
          </p:cNvSpPr>
          <p:nvPr>
            <p:ph idx="1"/>
          </p:nvPr>
        </p:nvSpPr>
        <p:spPr/>
        <p:txBody>
          <a:bodyPr/>
          <a:lstStyle/>
          <a:p>
            <a:r>
              <a:rPr lang="en-IN" dirty="0"/>
              <a:t>Two types of memories</a:t>
            </a:r>
          </a:p>
          <a:p>
            <a:pPr lvl="1"/>
            <a:r>
              <a:rPr lang="en-IN" b="1" dirty="0"/>
              <a:t>Random Access Memory (RAM)</a:t>
            </a:r>
            <a:r>
              <a:rPr lang="en-IN" dirty="0"/>
              <a:t>: Memory from where data can be read and where data can be written at any random location</a:t>
            </a:r>
          </a:p>
          <a:p>
            <a:pPr lvl="2"/>
            <a:r>
              <a:rPr lang="en-IN" b="1" dirty="0"/>
              <a:t>Static RAM (SRAM)</a:t>
            </a:r>
          </a:p>
          <a:p>
            <a:pPr lvl="2"/>
            <a:r>
              <a:rPr lang="en-IN" b="1" dirty="0"/>
              <a:t>Dynamic RAM (DRAM)</a:t>
            </a:r>
          </a:p>
          <a:p>
            <a:pPr lvl="1"/>
            <a:r>
              <a:rPr lang="en-IN" b="1" dirty="0"/>
              <a:t>Read Only Memory (ROM)</a:t>
            </a:r>
            <a:r>
              <a:rPr lang="en-IN" dirty="0"/>
              <a:t>: Memory from where data can be read, but not where data can be written</a:t>
            </a:r>
          </a:p>
          <a:p>
            <a:pPr lvl="2"/>
            <a:r>
              <a:rPr lang="en-IN" dirty="0"/>
              <a:t>Useful for booting up, fixed data</a:t>
            </a:r>
          </a:p>
          <a:p>
            <a:endParaRPr lang="en-IN" dirty="0"/>
          </a:p>
        </p:txBody>
      </p:sp>
    </p:spTree>
    <p:extLst>
      <p:ext uri="{BB962C8B-B14F-4D97-AF65-F5344CB8AC3E}">
        <p14:creationId xmlns:p14="http://schemas.microsoft.com/office/powerpoint/2010/main" val="23095616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Static RAM (SRAM)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lstStyle/>
          <a:p>
            <a:r>
              <a:rPr lang="en-US" b="1" dirty="0"/>
              <a:t>Static RAMs (SRAMs)</a:t>
            </a:r>
            <a:r>
              <a:rPr lang="en-US" dirty="0"/>
              <a:t> are constructed internally using circuits similar to a D flip-flop</a:t>
            </a:r>
          </a:p>
          <a:p>
            <a:r>
              <a:rPr lang="en-US" dirty="0"/>
              <a:t>These memories retain their contents as long as the power is kept on: seconds, minutes, hours, even days</a:t>
            </a:r>
          </a:p>
          <a:p>
            <a:r>
              <a:rPr lang="en-US" dirty="0"/>
              <a:t>They are very fast</a:t>
            </a:r>
          </a:p>
          <a:p>
            <a:r>
              <a:rPr lang="en-US" dirty="0"/>
              <a:t>A typical access time is a nanosecond or less</a:t>
            </a:r>
          </a:p>
          <a:p>
            <a:r>
              <a:rPr lang="en-US" dirty="0"/>
              <a:t>For this reason, static RAMS are popular as </a:t>
            </a:r>
            <a:r>
              <a:rPr lang="en-US" b="1" dirty="0"/>
              <a:t>cache memory</a:t>
            </a:r>
            <a:endParaRPr lang="en-IN" b="1" dirty="0"/>
          </a:p>
        </p:txBody>
      </p:sp>
    </p:spTree>
    <p:extLst>
      <p:ext uri="{BB962C8B-B14F-4D97-AF65-F5344CB8AC3E}">
        <p14:creationId xmlns:p14="http://schemas.microsoft.com/office/powerpoint/2010/main" val="22878979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Dynamic RAM (DRAM)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normAutofit fontScale="85000" lnSpcReduction="20000"/>
          </a:bodyPr>
          <a:lstStyle/>
          <a:p>
            <a:r>
              <a:rPr lang="en-US" dirty="0"/>
              <a:t>Dynamic RAMs (DRAMs) do not use flip-flops</a:t>
            </a:r>
          </a:p>
          <a:p>
            <a:r>
              <a:rPr lang="en-US" dirty="0"/>
              <a:t>Instead, a dynamic RAM is an array of cells, each cell containing one transistor and a tiny  capacitor</a:t>
            </a:r>
          </a:p>
          <a:p>
            <a:r>
              <a:rPr lang="en-US" dirty="0"/>
              <a:t>The capacitors can be charged or discharged, allowing 0s and 1s to be  stored</a:t>
            </a:r>
          </a:p>
          <a:p>
            <a:r>
              <a:rPr lang="en-US" dirty="0"/>
              <a:t>Because the electric charge tends to leak out, each bit in a dynamic RAM  must be refreshed (reloaded) every few milliseconds to prevent the data from leaking away</a:t>
            </a:r>
          </a:p>
          <a:p>
            <a:r>
              <a:rPr lang="en-US" dirty="0"/>
              <a:t>Since dynamic RAMs need only one transistor and one capacitor per bit (vs six transistors per bit for the best static RAM), dynamic RAMs have a very high  density (many bits per chip)</a:t>
            </a:r>
          </a:p>
          <a:p>
            <a:r>
              <a:rPr lang="en-US" dirty="0"/>
              <a:t>For this reason, main memories are nearly always  built out of dynamic RAMs</a:t>
            </a:r>
          </a:p>
          <a:p>
            <a:r>
              <a:rPr lang="en-US" dirty="0"/>
              <a:t>However, this large capacity has a price: dynamic  RAMs are slow (tens of nanoseconds)</a:t>
            </a:r>
          </a:p>
        </p:txBody>
      </p:sp>
    </p:spTree>
    <p:extLst>
      <p:ext uri="{BB962C8B-B14F-4D97-AF65-F5344CB8AC3E}">
        <p14:creationId xmlns:p14="http://schemas.microsoft.com/office/powerpoint/2010/main" val="19263129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6FBB-0435-8759-FBD9-B93071674292}"/>
              </a:ext>
            </a:extLst>
          </p:cNvPr>
          <p:cNvSpPr>
            <a:spLocks noGrp="1"/>
          </p:cNvSpPr>
          <p:nvPr>
            <p:ph type="title"/>
          </p:nvPr>
        </p:nvSpPr>
        <p:spPr/>
        <p:txBody>
          <a:bodyPr/>
          <a:lstStyle/>
          <a:p>
            <a:r>
              <a:rPr lang="en-IN" dirty="0"/>
              <a:t>Read Only Memory (ROM)</a:t>
            </a:r>
          </a:p>
        </p:txBody>
      </p:sp>
      <p:sp>
        <p:nvSpPr>
          <p:cNvPr id="3" name="Content Placeholder 2">
            <a:extLst>
              <a:ext uri="{FF2B5EF4-FFF2-40B4-BE49-F238E27FC236}">
                <a16:creationId xmlns:a16="http://schemas.microsoft.com/office/drawing/2014/main" id="{BCE78DF2-797B-3973-EFD2-74F1EF182F9F}"/>
              </a:ext>
            </a:extLst>
          </p:cNvPr>
          <p:cNvSpPr>
            <a:spLocks noGrp="1"/>
          </p:cNvSpPr>
          <p:nvPr>
            <p:ph idx="1"/>
          </p:nvPr>
        </p:nvSpPr>
        <p:spPr/>
        <p:txBody>
          <a:bodyPr/>
          <a:lstStyle/>
          <a:p>
            <a:r>
              <a:rPr lang="en-US" dirty="0"/>
              <a:t>The data in a ROM are inserted during its manufacture, essentially by exposing a photosensitive material through a mask containing the desired bit pattern and then etching away the exposed (or unexposed) surface</a:t>
            </a:r>
          </a:p>
          <a:p>
            <a:r>
              <a:rPr lang="en-US" dirty="0"/>
              <a:t>The  only way to change the program in a ROM is to replace the entire chip</a:t>
            </a:r>
          </a:p>
          <a:p>
            <a:r>
              <a:rPr lang="en-US" dirty="0"/>
              <a:t>ROMs are much cheaper than RAMs when ordered in large enough volumes to  defray the cost of making the mask</a:t>
            </a:r>
          </a:p>
          <a:p>
            <a:r>
              <a:rPr lang="en-US" dirty="0"/>
              <a:t>However, they are inflexible, because they  cannot be changed after manufacture</a:t>
            </a:r>
          </a:p>
          <a:p>
            <a:endParaRPr lang="en-IN" dirty="0"/>
          </a:p>
        </p:txBody>
      </p:sp>
    </p:spTree>
    <p:extLst>
      <p:ext uri="{BB962C8B-B14F-4D97-AF65-F5344CB8AC3E}">
        <p14:creationId xmlns:p14="http://schemas.microsoft.com/office/powerpoint/2010/main" val="17998837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F533E-0915-18A2-59F2-8B7B4D4C2D6F}"/>
              </a:ext>
            </a:extLst>
          </p:cNvPr>
          <p:cNvSpPr>
            <a:spLocks noGrp="1"/>
          </p:cNvSpPr>
          <p:nvPr>
            <p:ph type="title"/>
          </p:nvPr>
        </p:nvSpPr>
        <p:spPr/>
        <p:txBody>
          <a:bodyPr/>
          <a:lstStyle/>
          <a:p>
            <a:r>
              <a:rPr lang="en-IN" dirty="0"/>
              <a:t>Contiguous and Dynamic Memory Allocation</a:t>
            </a:r>
          </a:p>
        </p:txBody>
      </p:sp>
      <p:sp>
        <p:nvSpPr>
          <p:cNvPr id="5" name="Text Placeholder 4">
            <a:extLst>
              <a:ext uri="{FF2B5EF4-FFF2-40B4-BE49-F238E27FC236}">
                <a16:creationId xmlns:a16="http://schemas.microsoft.com/office/drawing/2014/main" id="{ADE0C645-9543-718B-E8A9-AF2A425C409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135083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146F-3A3B-023C-87FA-466AF0F8F1A9}"/>
              </a:ext>
            </a:extLst>
          </p:cNvPr>
          <p:cNvSpPr>
            <a:spLocks noGrp="1"/>
          </p:cNvSpPr>
          <p:nvPr>
            <p:ph type="title"/>
          </p:nvPr>
        </p:nvSpPr>
        <p:spPr/>
        <p:txBody>
          <a:bodyPr/>
          <a:lstStyle/>
          <a:p>
            <a:r>
              <a:rPr lang="en-IN" dirty="0"/>
              <a:t>Contiguous Memory Allocation</a:t>
            </a:r>
          </a:p>
        </p:txBody>
      </p:sp>
      <p:sp>
        <p:nvSpPr>
          <p:cNvPr id="3" name="Content Placeholder 2">
            <a:extLst>
              <a:ext uri="{FF2B5EF4-FFF2-40B4-BE49-F238E27FC236}">
                <a16:creationId xmlns:a16="http://schemas.microsoft.com/office/drawing/2014/main" id="{E9BE6D2B-D336-46AC-4F8E-43E311A8DF18}"/>
              </a:ext>
            </a:extLst>
          </p:cNvPr>
          <p:cNvSpPr>
            <a:spLocks noGrp="1"/>
          </p:cNvSpPr>
          <p:nvPr>
            <p:ph sz="half" idx="1"/>
          </p:nvPr>
        </p:nvSpPr>
        <p:spPr/>
        <p:txBody>
          <a:bodyPr>
            <a:normAutofit fontScale="92500" lnSpcReduction="20000"/>
          </a:bodyPr>
          <a:lstStyle/>
          <a:p>
            <a:r>
              <a:rPr lang="en-US" dirty="0"/>
              <a:t>The memory is usually divided into two partitions: one for the operating system and one for the user processes.</a:t>
            </a:r>
          </a:p>
          <a:p>
            <a:r>
              <a:rPr lang="en-US" dirty="0"/>
              <a:t>In </a:t>
            </a:r>
            <a:r>
              <a:rPr lang="en-US" b="1" dirty="0"/>
              <a:t>contiguous memory allocation</a:t>
            </a:r>
            <a:r>
              <a:rPr lang="en-US" dirty="0"/>
              <a:t>, each process is allocated a single section of memory that is contiguous to the section containing the next process.</a:t>
            </a:r>
          </a:p>
          <a:p>
            <a:r>
              <a:rPr lang="en-IN" dirty="0"/>
              <a:t>Contiguous memory allocation can be of </a:t>
            </a:r>
            <a:r>
              <a:rPr lang="en-IN" b="1" dirty="0"/>
              <a:t>fixed-size partitions</a:t>
            </a:r>
            <a:r>
              <a:rPr lang="en-IN" dirty="0"/>
              <a:t> (as shown here) or </a:t>
            </a:r>
            <a:r>
              <a:rPr lang="en-IN" b="1" dirty="0"/>
              <a:t>variable-size partitions</a:t>
            </a:r>
            <a:r>
              <a:rPr lang="en-IN" dirty="0"/>
              <a:t> (different sized partitions)</a:t>
            </a:r>
          </a:p>
        </p:txBody>
      </p:sp>
      <p:sp>
        <p:nvSpPr>
          <p:cNvPr id="4" name="Content Placeholder 3">
            <a:extLst>
              <a:ext uri="{FF2B5EF4-FFF2-40B4-BE49-F238E27FC236}">
                <a16:creationId xmlns:a16="http://schemas.microsoft.com/office/drawing/2014/main" id="{66B7B6E2-D40B-A6D6-A0B4-981FA4758DE2}"/>
              </a:ext>
            </a:extLst>
          </p:cNvPr>
          <p:cNvSpPr>
            <a:spLocks noGrp="1"/>
          </p:cNvSpPr>
          <p:nvPr>
            <p:ph sz="half" idx="2"/>
          </p:nvPr>
        </p:nvSpPr>
        <p:spPr/>
        <p:txBody>
          <a:bodyPr>
            <a:normAutofit fontScale="92500" lnSpcReduction="20000"/>
          </a:bodyPr>
          <a:lstStyle/>
          <a:p>
            <a:endParaRPr lang="en-IN" dirty="0"/>
          </a:p>
        </p:txBody>
      </p:sp>
      <p:pic>
        <p:nvPicPr>
          <p:cNvPr id="8" name="Picture 7">
            <a:extLst>
              <a:ext uri="{FF2B5EF4-FFF2-40B4-BE49-F238E27FC236}">
                <a16:creationId xmlns:a16="http://schemas.microsoft.com/office/drawing/2014/main" id="{EBB9171C-7B78-2194-E032-88AAB02556A3}"/>
              </a:ext>
            </a:extLst>
          </p:cNvPr>
          <p:cNvPicPr>
            <a:picLocks noChangeAspect="1"/>
          </p:cNvPicPr>
          <p:nvPr/>
        </p:nvPicPr>
        <p:blipFill>
          <a:blip r:embed="rId2"/>
          <a:stretch>
            <a:fillRect/>
          </a:stretch>
        </p:blipFill>
        <p:spPr>
          <a:xfrm>
            <a:off x="6019800" y="2133923"/>
            <a:ext cx="5454930" cy="3524431"/>
          </a:xfrm>
          <a:prstGeom prst="rect">
            <a:avLst/>
          </a:prstGeom>
        </p:spPr>
      </p:pic>
    </p:spTree>
    <p:extLst>
      <p:ext uri="{BB962C8B-B14F-4D97-AF65-F5344CB8AC3E}">
        <p14:creationId xmlns:p14="http://schemas.microsoft.com/office/powerpoint/2010/main" val="2795614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C32932-C1AF-C8FF-F5CC-FA5168D72405}"/>
              </a:ext>
            </a:extLst>
          </p:cNvPr>
          <p:cNvSpPr>
            <a:spLocks noGrp="1"/>
          </p:cNvSpPr>
          <p:nvPr>
            <p:ph type="title"/>
          </p:nvPr>
        </p:nvSpPr>
        <p:spPr/>
        <p:txBody>
          <a:bodyPr/>
          <a:lstStyle/>
          <a:p>
            <a:r>
              <a:rPr lang="en-IN" dirty="0"/>
              <a:t>User Space and Kernel Space</a:t>
            </a:r>
          </a:p>
        </p:txBody>
      </p:sp>
      <p:sp>
        <p:nvSpPr>
          <p:cNvPr id="6" name="Content Placeholder 5">
            <a:extLst>
              <a:ext uri="{FF2B5EF4-FFF2-40B4-BE49-F238E27FC236}">
                <a16:creationId xmlns:a16="http://schemas.microsoft.com/office/drawing/2014/main" id="{F5025D2A-A1B6-B7CC-B235-F42B7CA99973}"/>
              </a:ext>
            </a:extLst>
          </p:cNvPr>
          <p:cNvSpPr>
            <a:spLocks noGrp="1"/>
          </p:cNvSpPr>
          <p:nvPr>
            <p:ph sz="half" idx="1"/>
          </p:nvPr>
        </p:nvSpPr>
        <p:spPr/>
        <p:txBody>
          <a:bodyPr>
            <a:normAutofit fontScale="77500" lnSpcReduction="20000"/>
          </a:bodyPr>
          <a:lstStyle/>
          <a:p>
            <a:r>
              <a:rPr lang="en-US" b="1" dirty="0"/>
              <a:t>User space </a:t>
            </a:r>
            <a:r>
              <a:rPr lang="en-US" dirty="0"/>
              <a:t>refers to all of the code in an operating system that lives outside of the kernel. Most Unix-like operating systems (including Linux) come pre-packaged with all kinds of utilities, programming languages, and graphical tools - these are user space applications.</a:t>
            </a:r>
          </a:p>
          <a:p>
            <a:r>
              <a:rPr lang="en-US" dirty="0"/>
              <a:t>The </a:t>
            </a:r>
            <a:r>
              <a:rPr lang="en-US" b="1" dirty="0"/>
              <a:t>kernel space</a:t>
            </a:r>
            <a:r>
              <a:rPr lang="en-US" dirty="0"/>
              <a:t> provides abstraction for security, hardware, and internal data structures. The open() system call is commonly used to get a file handle in Python, C, Ruby and other languages. You wouldn’t want your program to be able to make bit level changes to the XFS file system, so the kernel provides a system call and handles the drivers.</a:t>
            </a:r>
            <a:endParaRPr lang="en-IN" dirty="0"/>
          </a:p>
        </p:txBody>
      </p:sp>
      <p:sp>
        <p:nvSpPr>
          <p:cNvPr id="7" name="Content Placeholder 6">
            <a:extLst>
              <a:ext uri="{FF2B5EF4-FFF2-40B4-BE49-F238E27FC236}">
                <a16:creationId xmlns:a16="http://schemas.microsoft.com/office/drawing/2014/main" id="{91370420-47A6-2578-250B-9B4BC554DAE7}"/>
              </a:ext>
            </a:extLst>
          </p:cNvPr>
          <p:cNvSpPr>
            <a:spLocks noGrp="1"/>
          </p:cNvSpPr>
          <p:nvPr>
            <p:ph sz="half" idx="2"/>
          </p:nvPr>
        </p:nvSpPr>
        <p:spPr/>
        <p:txBody>
          <a:bodyPr>
            <a:normAutofit fontScale="77500" lnSpcReduction="20000"/>
          </a:bodyPr>
          <a:lstStyle/>
          <a:p>
            <a:endParaRPr lang="en-IN"/>
          </a:p>
        </p:txBody>
      </p:sp>
      <p:pic>
        <p:nvPicPr>
          <p:cNvPr id="4098" name="Picture 2" descr="User Space vs. Kernel Space - Simple User Space">
            <a:extLst>
              <a:ext uri="{FF2B5EF4-FFF2-40B4-BE49-F238E27FC236}">
                <a16:creationId xmlns:a16="http://schemas.microsoft.com/office/drawing/2014/main" id="{607DAA6C-722C-5FE9-FEDB-FDCF4B9FC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72768"/>
            <a:ext cx="5431177" cy="214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6942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1089-7DD2-0F42-44E0-D222DD4B5871}"/>
              </a:ext>
            </a:extLst>
          </p:cNvPr>
          <p:cNvSpPr>
            <a:spLocks noGrp="1"/>
          </p:cNvSpPr>
          <p:nvPr>
            <p:ph type="title"/>
          </p:nvPr>
        </p:nvSpPr>
        <p:spPr/>
        <p:txBody>
          <a:bodyPr/>
          <a:lstStyle/>
          <a:p>
            <a:r>
              <a:rPr lang="en-IN" dirty="0"/>
              <a:t>Dynamic Memory Allocation</a:t>
            </a:r>
          </a:p>
        </p:txBody>
      </p:sp>
      <p:sp>
        <p:nvSpPr>
          <p:cNvPr id="3" name="Content Placeholder 2">
            <a:extLst>
              <a:ext uri="{FF2B5EF4-FFF2-40B4-BE49-F238E27FC236}">
                <a16:creationId xmlns:a16="http://schemas.microsoft.com/office/drawing/2014/main" id="{189812A4-1D73-969E-AE82-E15031B3841B}"/>
              </a:ext>
            </a:extLst>
          </p:cNvPr>
          <p:cNvSpPr>
            <a:spLocks noGrp="1"/>
          </p:cNvSpPr>
          <p:nvPr>
            <p:ph sz="half" idx="1"/>
          </p:nvPr>
        </p:nvSpPr>
        <p:spPr/>
        <p:txBody>
          <a:bodyPr>
            <a:normAutofit lnSpcReduction="10000"/>
          </a:bodyPr>
          <a:lstStyle/>
          <a:p>
            <a:r>
              <a:rPr lang="en-IN" dirty="0"/>
              <a:t>In </a:t>
            </a:r>
            <a:r>
              <a:rPr lang="en-IN" b="1" dirty="0"/>
              <a:t>dynamic memory allocation</a:t>
            </a:r>
            <a:r>
              <a:rPr lang="en-IN" dirty="0"/>
              <a:t>, memory is not allocated contiguously to the incoming processes.</a:t>
            </a:r>
          </a:p>
          <a:p>
            <a:r>
              <a:rPr lang="en-IN" dirty="0"/>
              <a:t>Here, one of the three strategies is used:</a:t>
            </a:r>
          </a:p>
          <a:p>
            <a:pPr lvl="1"/>
            <a:r>
              <a:rPr lang="en-US" b="1" dirty="0"/>
              <a:t>First fit</a:t>
            </a:r>
            <a:r>
              <a:rPr lang="en-US" dirty="0"/>
              <a:t>. Allocate the first free block that is big enough. </a:t>
            </a:r>
          </a:p>
          <a:p>
            <a:pPr lvl="1"/>
            <a:r>
              <a:rPr lang="en-US" b="1" dirty="0"/>
              <a:t>Best fit</a:t>
            </a:r>
            <a:r>
              <a:rPr lang="en-US" dirty="0"/>
              <a:t>. Allocate the smallest free block that is large enough. </a:t>
            </a:r>
          </a:p>
          <a:p>
            <a:pPr lvl="1"/>
            <a:r>
              <a:rPr lang="en-US" b="1" dirty="0"/>
              <a:t>Worst fit</a:t>
            </a:r>
            <a:r>
              <a:rPr lang="en-US" dirty="0"/>
              <a:t>. Allocate the largest free block.</a:t>
            </a:r>
            <a:endParaRPr lang="en-IN" dirty="0"/>
          </a:p>
        </p:txBody>
      </p:sp>
      <p:sp>
        <p:nvSpPr>
          <p:cNvPr id="4" name="Content Placeholder 3">
            <a:extLst>
              <a:ext uri="{FF2B5EF4-FFF2-40B4-BE49-F238E27FC236}">
                <a16:creationId xmlns:a16="http://schemas.microsoft.com/office/drawing/2014/main" id="{59A37150-EE9B-EA95-0070-187E4A01F0E6}"/>
              </a:ext>
            </a:extLst>
          </p:cNvPr>
          <p:cNvSpPr>
            <a:spLocks noGrp="1"/>
          </p:cNvSpPr>
          <p:nvPr>
            <p:ph sz="half" idx="2"/>
          </p:nvPr>
        </p:nvSpPr>
        <p:spPr/>
        <p:txBody>
          <a:bodyPr>
            <a:normAutofit lnSpcReduction="10000"/>
          </a:bodyPr>
          <a:lstStyle/>
          <a:p>
            <a:r>
              <a:rPr lang="en-IN" dirty="0"/>
              <a:t>Process 8 goes out, 9 and 10 come in</a:t>
            </a:r>
          </a:p>
          <a:p>
            <a:endParaRPr lang="en-IN" dirty="0"/>
          </a:p>
        </p:txBody>
      </p:sp>
      <p:pic>
        <p:nvPicPr>
          <p:cNvPr id="5" name="Picture 4">
            <a:extLst>
              <a:ext uri="{FF2B5EF4-FFF2-40B4-BE49-F238E27FC236}">
                <a16:creationId xmlns:a16="http://schemas.microsoft.com/office/drawing/2014/main" id="{763D0AA5-15CB-8704-5D0B-1CD8BCA935A1}"/>
              </a:ext>
            </a:extLst>
          </p:cNvPr>
          <p:cNvPicPr>
            <a:picLocks noChangeAspect="1"/>
          </p:cNvPicPr>
          <p:nvPr/>
        </p:nvPicPr>
        <p:blipFill>
          <a:blip r:embed="rId2"/>
          <a:stretch>
            <a:fillRect/>
          </a:stretch>
        </p:blipFill>
        <p:spPr>
          <a:xfrm>
            <a:off x="6019800" y="3203355"/>
            <a:ext cx="5950256" cy="1854295"/>
          </a:xfrm>
          <a:prstGeom prst="rect">
            <a:avLst/>
          </a:prstGeom>
        </p:spPr>
      </p:pic>
    </p:spTree>
    <p:extLst>
      <p:ext uri="{BB962C8B-B14F-4D97-AF65-F5344CB8AC3E}">
        <p14:creationId xmlns:p14="http://schemas.microsoft.com/office/powerpoint/2010/main" val="15110921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F1055B-7640-5B21-364A-A9C9E744F8AA}"/>
              </a:ext>
            </a:extLst>
          </p:cNvPr>
          <p:cNvSpPr>
            <a:spLocks noGrp="1"/>
          </p:cNvSpPr>
          <p:nvPr>
            <p:ph type="title"/>
          </p:nvPr>
        </p:nvSpPr>
        <p:spPr/>
        <p:txBody>
          <a:bodyPr/>
          <a:lstStyle/>
          <a:p>
            <a:r>
              <a:rPr lang="en-IN" dirty="0"/>
              <a:t>Fragmentation</a:t>
            </a:r>
          </a:p>
        </p:txBody>
      </p:sp>
      <p:sp>
        <p:nvSpPr>
          <p:cNvPr id="7" name="Content Placeholder 6">
            <a:extLst>
              <a:ext uri="{FF2B5EF4-FFF2-40B4-BE49-F238E27FC236}">
                <a16:creationId xmlns:a16="http://schemas.microsoft.com/office/drawing/2014/main" id="{78CDBFC8-18F2-17DC-8185-83884F56E898}"/>
              </a:ext>
            </a:extLst>
          </p:cNvPr>
          <p:cNvSpPr>
            <a:spLocks noGrp="1"/>
          </p:cNvSpPr>
          <p:nvPr>
            <p:ph sz="half" idx="1"/>
          </p:nvPr>
        </p:nvSpPr>
        <p:spPr/>
        <p:txBody>
          <a:bodyPr/>
          <a:lstStyle/>
          <a:p>
            <a:r>
              <a:rPr lang="en-US" dirty="0"/>
              <a:t>Both the first-fit and best-fit strategies for memory allocation suffer from </a:t>
            </a:r>
            <a:r>
              <a:rPr lang="en-US" b="1" dirty="0"/>
              <a:t>external fragmentation</a:t>
            </a:r>
            <a:r>
              <a:rPr lang="en-US" dirty="0"/>
              <a:t>.</a:t>
            </a:r>
          </a:p>
          <a:p>
            <a:r>
              <a:rPr lang="en-US" b="1" dirty="0"/>
              <a:t>Internal fragmentation</a:t>
            </a:r>
            <a:r>
              <a:rPr lang="en-US" dirty="0"/>
              <a:t>—Unused memory that is internal to a partition.</a:t>
            </a:r>
          </a:p>
          <a:p>
            <a:endParaRPr lang="en-US" dirty="0"/>
          </a:p>
          <a:p>
            <a:endParaRPr lang="en-IN" dirty="0"/>
          </a:p>
        </p:txBody>
      </p:sp>
      <p:sp>
        <p:nvSpPr>
          <p:cNvPr id="8" name="Content Placeholder 7">
            <a:extLst>
              <a:ext uri="{FF2B5EF4-FFF2-40B4-BE49-F238E27FC236}">
                <a16:creationId xmlns:a16="http://schemas.microsoft.com/office/drawing/2014/main" id="{536D1D87-BB4D-ED60-CE54-C53B22CF9AE4}"/>
              </a:ext>
            </a:extLst>
          </p:cNvPr>
          <p:cNvSpPr>
            <a:spLocks noGrp="1"/>
          </p:cNvSpPr>
          <p:nvPr>
            <p:ph sz="half" idx="2"/>
          </p:nvPr>
        </p:nvSpPr>
        <p:spPr/>
        <p:txBody>
          <a:bodyPr/>
          <a:lstStyle/>
          <a:p>
            <a:endParaRPr lang="en-IN"/>
          </a:p>
        </p:txBody>
      </p:sp>
      <p:pic>
        <p:nvPicPr>
          <p:cNvPr id="7170" name="Picture 2" descr="Operating System: Can somebody explain me internal and external  fragmentation in detail?">
            <a:extLst>
              <a:ext uri="{FF2B5EF4-FFF2-40B4-BE49-F238E27FC236}">
                <a16:creationId xmlns:a16="http://schemas.microsoft.com/office/drawing/2014/main" id="{ADD9D3A2-E589-3CA2-40E4-19D3F2A08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1005"/>
            <a:ext cx="4896678" cy="4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806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D47111-BA72-7B15-931A-1C8B5CC233A8}"/>
              </a:ext>
            </a:extLst>
          </p:cNvPr>
          <p:cNvSpPr>
            <a:spLocks noGrp="1"/>
          </p:cNvSpPr>
          <p:nvPr>
            <p:ph type="title"/>
          </p:nvPr>
        </p:nvSpPr>
        <p:spPr/>
        <p:txBody>
          <a:bodyPr/>
          <a:lstStyle/>
          <a:p>
            <a:r>
              <a:rPr lang="en-IN" dirty="0"/>
              <a:t>Compaction</a:t>
            </a:r>
          </a:p>
        </p:txBody>
      </p:sp>
      <p:sp>
        <p:nvSpPr>
          <p:cNvPr id="6" name="Content Placeholder 5">
            <a:extLst>
              <a:ext uri="{FF2B5EF4-FFF2-40B4-BE49-F238E27FC236}">
                <a16:creationId xmlns:a16="http://schemas.microsoft.com/office/drawing/2014/main" id="{6950118D-5125-6D2C-0217-7BBF3A2F3B1A}"/>
              </a:ext>
            </a:extLst>
          </p:cNvPr>
          <p:cNvSpPr>
            <a:spLocks noGrp="1"/>
          </p:cNvSpPr>
          <p:nvPr>
            <p:ph sz="half" idx="1"/>
          </p:nvPr>
        </p:nvSpPr>
        <p:spPr/>
        <p:txBody>
          <a:bodyPr>
            <a:normAutofit fontScale="77500" lnSpcReduction="20000"/>
          </a:bodyPr>
          <a:lstStyle/>
          <a:p>
            <a:r>
              <a:rPr lang="en-US" dirty="0"/>
              <a:t>One solution to the problem of external fragmentation is </a:t>
            </a:r>
            <a:r>
              <a:rPr lang="en-US" b="1" dirty="0"/>
              <a:t>compaction</a:t>
            </a:r>
            <a:r>
              <a:rPr lang="en-US" dirty="0"/>
              <a:t>. </a:t>
            </a:r>
          </a:p>
          <a:p>
            <a:r>
              <a:rPr lang="en-US" dirty="0"/>
              <a:t>The goal is to shuffle the memory contents so as to place all free memory together in one large block. </a:t>
            </a:r>
          </a:p>
          <a:p>
            <a:r>
              <a:rPr lang="en-US" dirty="0"/>
              <a:t>Compaction is not always possible, however. If relocation is static and is done at assembly or load time, compaction cannot be done. It is possible only if relocation is dynamic and is done at execution time. </a:t>
            </a:r>
          </a:p>
          <a:p>
            <a:r>
              <a:rPr lang="en-US" dirty="0"/>
              <a:t>If addresses are relocated dynamically, relocation requires only moving the program and data and then changing the base register to reflect the new base address.</a:t>
            </a:r>
            <a:endParaRPr lang="en-IN" dirty="0"/>
          </a:p>
        </p:txBody>
      </p:sp>
      <p:sp>
        <p:nvSpPr>
          <p:cNvPr id="7" name="Content Placeholder 6">
            <a:extLst>
              <a:ext uri="{FF2B5EF4-FFF2-40B4-BE49-F238E27FC236}">
                <a16:creationId xmlns:a16="http://schemas.microsoft.com/office/drawing/2014/main" id="{100C2610-6248-77CA-5D1E-A659C58A3BBB}"/>
              </a:ext>
            </a:extLst>
          </p:cNvPr>
          <p:cNvSpPr>
            <a:spLocks noGrp="1"/>
          </p:cNvSpPr>
          <p:nvPr>
            <p:ph sz="half" idx="2"/>
          </p:nvPr>
        </p:nvSpPr>
        <p:spPr/>
        <p:txBody>
          <a:bodyPr>
            <a:normAutofit fontScale="77500" lnSpcReduction="20000"/>
          </a:bodyPr>
          <a:lstStyle/>
          <a:p>
            <a:endParaRPr lang="en-IN"/>
          </a:p>
        </p:txBody>
      </p:sp>
      <p:pic>
        <p:nvPicPr>
          <p:cNvPr id="8194" name="Picture 2" descr="compaction » ExamRadar">
            <a:extLst>
              <a:ext uri="{FF2B5EF4-FFF2-40B4-BE49-F238E27FC236}">
                <a16:creationId xmlns:a16="http://schemas.microsoft.com/office/drawing/2014/main" id="{AE434177-EA23-9CAC-A10A-F500858ED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199" y="2684187"/>
            <a:ext cx="5729493" cy="171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231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F34416-AA6C-3A8E-4F72-5CDE15D06537}"/>
              </a:ext>
            </a:extLst>
          </p:cNvPr>
          <p:cNvSpPr>
            <a:spLocks noGrp="1"/>
          </p:cNvSpPr>
          <p:nvPr>
            <p:ph type="title"/>
          </p:nvPr>
        </p:nvSpPr>
        <p:spPr/>
        <p:txBody>
          <a:bodyPr/>
          <a:lstStyle/>
          <a:p>
            <a:r>
              <a:rPr lang="en-IN" dirty="0"/>
              <a:t>Segmentation</a:t>
            </a:r>
          </a:p>
        </p:txBody>
      </p:sp>
      <p:sp>
        <p:nvSpPr>
          <p:cNvPr id="5" name="Text Placeholder 4">
            <a:extLst>
              <a:ext uri="{FF2B5EF4-FFF2-40B4-BE49-F238E27FC236}">
                <a16:creationId xmlns:a16="http://schemas.microsoft.com/office/drawing/2014/main" id="{5EE023E7-C9E4-7698-58BA-FBDCB243BF7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119560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B95B-4213-4131-1F6C-856FD736E6D2}"/>
              </a:ext>
            </a:extLst>
          </p:cNvPr>
          <p:cNvSpPr>
            <a:spLocks noGrp="1"/>
          </p:cNvSpPr>
          <p:nvPr>
            <p:ph type="title"/>
          </p:nvPr>
        </p:nvSpPr>
        <p:spPr/>
        <p:txBody>
          <a:bodyPr/>
          <a:lstStyle/>
          <a:p>
            <a:r>
              <a:rPr lang="en-IN" dirty="0"/>
              <a:t>Segmentation</a:t>
            </a:r>
          </a:p>
        </p:txBody>
      </p:sp>
      <p:sp>
        <p:nvSpPr>
          <p:cNvPr id="3" name="Content Placeholder 2">
            <a:extLst>
              <a:ext uri="{FF2B5EF4-FFF2-40B4-BE49-F238E27FC236}">
                <a16:creationId xmlns:a16="http://schemas.microsoft.com/office/drawing/2014/main" id="{729CC2DA-40A2-94D1-42CE-3551506814B9}"/>
              </a:ext>
            </a:extLst>
          </p:cNvPr>
          <p:cNvSpPr>
            <a:spLocks noGrp="1"/>
          </p:cNvSpPr>
          <p:nvPr>
            <p:ph idx="1"/>
          </p:nvPr>
        </p:nvSpPr>
        <p:spPr/>
        <p:txBody>
          <a:bodyPr/>
          <a:lstStyle/>
          <a:p>
            <a:r>
              <a:rPr lang="en-IN" dirty="0"/>
              <a:t>In </a:t>
            </a:r>
            <a:r>
              <a:rPr lang="en-IN" b="1" dirty="0"/>
              <a:t>segmentation</a:t>
            </a:r>
            <a:r>
              <a:rPr lang="en-IN" dirty="0"/>
              <a:t>, we consider the main memory to be made up of a collection of </a:t>
            </a:r>
            <a:r>
              <a:rPr lang="en-IN" b="1" dirty="0"/>
              <a:t>segments</a:t>
            </a:r>
            <a:endParaRPr lang="en-IN" dirty="0"/>
          </a:p>
          <a:p>
            <a:r>
              <a:rPr lang="en-IN" dirty="0"/>
              <a:t>Each segment can be of a different size</a:t>
            </a:r>
          </a:p>
          <a:p>
            <a:r>
              <a:rPr lang="en-IN" dirty="0"/>
              <a:t>Logical address of a segment has two parts: segment number and offset</a:t>
            </a:r>
          </a:p>
        </p:txBody>
      </p:sp>
    </p:spTree>
    <p:extLst>
      <p:ext uri="{BB962C8B-B14F-4D97-AF65-F5344CB8AC3E}">
        <p14:creationId xmlns:p14="http://schemas.microsoft.com/office/powerpoint/2010/main" val="941412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98CD6-6D71-6625-BC60-9E33E54D4041}"/>
              </a:ext>
            </a:extLst>
          </p:cNvPr>
          <p:cNvSpPr>
            <a:spLocks noGrp="1"/>
          </p:cNvSpPr>
          <p:nvPr>
            <p:ph type="title"/>
          </p:nvPr>
        </p:nvSpPr>
        <p:spPr/>
        <p:txBody>
          <a:bodyPr/>
          <a:lstStyle/>
          <a:p>
            <a:r>
              <a:rPr lang="en-IN" dirty="0"/>
              <a:t>Memory and Protection</a:t>
            </a:r>
          </a:p>
        </p:txBody>
      </p:sp>
      <p:sp>
        <p:nvSpPr>
          <p:cNvPr id="3" name="Content Placeholder 2">
            <a:extLst>
              <a:ext uri="{FF2B5EF4-FFF2-40B4-BE49-F238E27FC236}">
                <a16:creationId xmlns:a16="http://schemas.microsoft.com/office/drawing/2014/main" id="{C4B6CB15-C783-F540-04C0-1180B627DF0E}"/>
              </a:ext>
            </a:extLst>
          </p:cNvPr>
          <p:cNvSpPr>
            <a:spLocks noGrp="1"/>
          </p:cNvSpPr>
          <p:nvPr>
            <p:ph idx="1"/>
          </p:nvPr>
        </p:nvSpPr>
        <p:spPr/>
        <p:txBody>
          <a:bodyPr>
            <a:normAutofit/>
          </a:bodyPr>
          <a:lstStyle/>
          <a:p>
            <a:r>
              <a:rPr lang="en-US" dirty="0"/>
              <a:t>A separate block of memory is allocated to each process.</a:t>
            </a:r>
          </a:p>
          <a:p>
            <a:r>
              <a:rPr lang="en-US" dirty="0"/>
              <a:t>This protects the processes from each other for concurrent execution. </a:t>
            </a:r>
          </a:p>
          <a:p>
            <a:r>
              <a:rPr lang="en-US" dirty="0"/>
              <a:t>To separate memory spaces, we need the ability to determine the range of legal addresses that the process may access and to ensure that the process can access only these legal addresses. </a:t>
            </a:r>
          </a:p>
          <a:p>
            <a:r>
              <a:rPr lang="en-US" dirty="0"/>
              <a:t>For this, two registers are used:</a:t>
            </a:r>
          </a:p>
          <a:p>
            <a:pPr lvl="1"/>
            <a:r>
              <a:rPr lang="en-US" b="1" dirty="0"/>
              <a:t>Base register</a:t>
            </a:r>
            <a:r>
              <a:rPr lang="en-US" dirty="0"/>
              <a:t>: Holds the smallest legal physical address.</a:t>
            </a:r>
            <a:endParaRPr lang="en-US" b="1" dirty="0"/>
          </a:p>
          <a:p>
            <a:pPr lvl="1"/>
            <a:r>
              <a:rPr lang="en-US" b="1" dirty="0"/>
              <a:t>Limit register</a:t>
            </a:r>
            <a:r>
              <a:rPr lang="en-US" dirty="0"/>
              <a:t>: Specifies the range.</a:t>
            </a:r>
          </a:p>
          <a:p>
            <a:pPr lvl="1"/>
            <a:r>
              <a:rPr lang="en-US" dirty="0"/>
              <a:t>Example: See next slide.</a:t>
            </a:r>
            <a:endParaRPr lang="en-IN" dirty="0"/>
          </a:p>
        </p:txBody>
      </p:sp>
    </p:spTree>
    <p:extLst>
      <p:ext uri="{BB962C8B-B14F-4D97-AF65-F5344CB8AC3E}">
        <p14:creationId xmlns:p14="http://schemas.microsoft.com/office/powerpoint/2010/main" val="39800896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98CD6-6D71-6625-BC60-9E33E54D4041}"/>
              </a:ext>
            </a:extLst>
          </p:cNvPr>
          <p:cNvSpPr>
            <a:spLocks noGrp="1"/>
          </p:cNvSpPr>
          <p:nvPr>
            <p:ph type="title"/>
          </p:nvPr>
        </p:nvSpPr>
        <p:spPr/>
        <p:txBody>
          <a:bodyPr/>
          <a:lstStyle/>
          <a:p>
            <a:r>
              <a:rPr lang="en-IN" dirty="0"/>
              <a:t>Memory and Protection: Example</a:t>
            </a:r>
          </a:p>
        </p:txBody>
      </p:sp>
      <p:sp>
        <p:nvSpPr>
          <p:cNvPr id="3" name="Content Placeholder 2">
            <a:extLst>
              <a:ext uri="{FF2B5EF4-FFF2-40B4-BE49-F238E27FC236}">
                <a16:creationId xmlns:a16="http://schemas.microsoft.com/office/drawing/2014/main" id="{C4B6CB15-C783-F540-04C0-1180B627DF0E}"/>
              </a:ext>
            </a:extLst>
          </p:cNvPr>
          <p:cNvSpPr>
            <a:spLocks noGrp="1"/>
          </p:cNvSpPr>
          <p:nvPr>
            <p:ph idx="1"/>
          </p:nvPr>
        </p:nvSpPr>
        <p:spPr/>
        <p:txBody>
          <a:bodyPr>
            <a:normAutofit/>
          </a:bodyPr>
          <a:lstStyle/>
          <a:p>
            <a:r>
              <a:rPr lang="en-US" dirty="0"/>
              <a:t>If the base register contains 300040 and limit register contains 120900, then the program can legally access all addresses from 300040 to 420939.</a:t>
            </a:r>
            <a:endParaRPr lang="en-IN" dirty="0"/>
          </a:p>
        </p:txBody>
      </p:sp>
      <p:pic>
        <p:nvPicPr>
          <p:cNvPr id="5" name="Picture 4">
            <a:extLst>
              <a:ext uri="{FF2B5EF4-FFF2-40B4-BE49-F238E27FC236}">
                <a16:creationId xmlns:a16="http://schemas.microsoft.com/office/drawing/2014/main" id="{BC4CB03F-21DA-DD52-FC2D-F97218217C03}"/>
              </a:ext>
            </a:extLst>
          </p:cNvPr>
          <p:cNvPicPr>
            <a:picLocks noChangeAspect="1"/>
          </p:cNvPicPr>
          <p:nvPr/>
        </p:nvPicPr>
        <p:blipFill>
          <a:blip r:embed="rId2"/>
          <a:stretch>
            <a:fillRect/>
          </a:stretch>
        </p:blipFill>
        <p:spPr>
          <a:xfrm>
            <a:off x="4601817" y="2824935"/>
            <a:ext cx="3756991" cy="3908279"/>
          </a:xfrm>
          <a:prstGeom prst="rect">
            <a:avLst/>
          </a:prstGeom>
        </p:spPr>
      </p:pic>
    </p:spTree>
    <p:extLst>
      <p:ext uri="{BB962C8B-B14F-4D97-AF65-F5344CB8AC3E}">
        <p14:creationId xmlns:p14="http://schemas.microsoft.com/office/powerpoint/2010/main" val="10935722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70C4-C262-7BB0-FA1B-52EB1F8E26E3}"/>
              </a:ext>
            </a:extLst>
          </p:cNvPr>
          <p:cNvSpPr>
            <a:spLocks noGrp="1"/>
          </p:cNvSpPr>
          <p:nvPr>
            <p:ph type="title"/>
          </p:nvPr>
        </p:nvSpPr>
        <p:spPr/>
        <p:txBody>
          <a:bodyPr/>
          <a:lstStyle/>
          <a:p>
            <a:r>
              <a:rPr lang="en-IN" dirty="0"/>
              <a:t>Trap Concept</a:t>
            </a:r>
          </a:p>
        </p:txBody>
      </p:sp>
      <p:sp>
        <p:nvSpPr>
          <p:cNvPr id="3" name="Content Placeholder 2">
            <a:extLst>
              <a:ext uri="{FF2B5EF4-FFF2-40B4-BE49-F238E27FC236}">
                <a16:creationId xmlns:a16="http://schemas.microsoft.com/office/drawing/2014/main" id="{3AAD8F41-9020-5342-EB5F-7C120F59D96A}"/>
              </a:ext>
            </a:extLst>
          </p:cNvPr>
          <p:cNvSpPr>
            <a:spLocks noGrp="1"/>
          </p:cNvSpPr>
          <p:nvPr>
            <p:ph sz="half" idx="1"/>
          </p:nvPr>
        </p:nvSpPr>
        <p:spPr/>
        <p:txBody>
          <a:bodyPr>
            <a:normAutofit lnSpcReduction="10000"/>
          </a:bodyPr>
          <a:lstStyle/>
          <a:p>
            <a:r>
              <a:rPr lang="en-US" dirty="0"/>
              <a:t>Any attempt by a program executing in user mode to access operating-system memory or other users’ memory results in a </a:t>
            </a:r>
            <a:r>
              <a:rPr lang="en-US" b="1" dirty="0"/>
              <a:t>trap </a:t>
            </a:r>
            <a:r>
              <a:rPr lang="en-US" dirty="0"/>
              <a:t>to the operating system, which treats the attempt as a fatal error.</a:t>
            </a:r>
          </a:p>
          <a:p>
            <a:r>
              <a:rPr lang="en-US" dirty="0"/>
              <a:t>This scheme prevents a user program from (accidentally or deliberately) modifying the code or data structures of either the operating system or other users.</a:t>
            </a:r>
            <a:endParaRPr lang="en-IN" dirty="0"/>
          </a:p>
        </p:txBody>
      </p:sp>
      <p:sp>
        <p:nvSpPr>
          <p:cNvPr id="4" name="Content Placeholder 3">
            <a:extLst>
              <a:ext uri="{FF2B5EF4-FFF2-40B4-BE49-F238E27FC236}">
                <a16:creationId xmlns:a16="http://schemas.microsoft.com/office/drawing/2014/main" id="{1BE77761-376B-74F9-4508-D32CF772062E}"/>
              </a:ext>
            </a:extLst>
          </p:cNvPr>
          <p:cNvSpPr>
            <a:spLocks noGrp="1"/>
          </p:cNvSpPr>
          <p:nvPr>
            <p:ph sz="half" idx="2"/>
          </p:nvPr>
        </p:nvSpPr>
        <p:spPr/>
        <p:txBody>
          <a:bodyPr>
            <a:normAutofit lnSpcReduction="10000"/>
          </a:bodyPr>
          <a:lstStyle/>
          <a:p>
            <a:endParaRPr lang="en-IN"/>
          </a:p>
        </p:txBody>
      </p:sp>
      <p:pic>
        <p:nvPicPr>
          <p:cNvPr id="6" name="Picture 5">
            <a:extLst>
              <a:ext uri="{FF2B5EF4-FFF2-40B4-BE49-F238E27FC236}">
                <a16:creationId xmlns:a16="http://schemas.microsoft.com/office/drawing/2014/main" id="{AB07C112-4F88-647B-E57D-98D408B5A984}"/>
              </a:ext>
            </a:extLst>
          </p:cNvPr>
          <p:cNvPicPr>
            <a:picLocks noChangeAspect="1"/>
          </p:cNvPicPr>
          <p:nvPr/>
        </p:nvPicPr>
        <p:blipFill>
          <a:blip r:embed="rId2"/>
          <a:stretch>
            <a:fillRect/>
          </a:stretch>
        </p:blipFill>
        <p:spPr>
          <a:xfrm>
            <a:off x="6172200" y="2523373"/>
            <a:ext cx="5514595" cy="2654914"/>
          </a:xfrm>
          <a:prstGeom prst="rect">
            <a:avLst/>
          </a:prstGeom>
        </p:spPr>
      </p:pic>
    </p:spTree>
    <p:extLst>
      <p:ext uri="{BB962C8B-B14F-4D97-AF65-F5344CB8AC3E}">
        <p14:creationId xmlns:p14="http://schemas.microsoft.com/office/powerpoint/2010/main" val="41520346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2D323-6D23-2375-EA27-87E3BF766E22}"/>
              </a:ext>
            </a:extLst>
          </p:cNvPr>
          <p:cNvSpPr>
            <a:spLocks noGrp="1"/>
          </p:cNvSpPr>
          <p:nvPr>
            <p:ph type="title"/>
          </p:nvPr>
        </p:nvSpPr>
        <p:spPr/>
        <p:txBody>
          <a:bodyPr/>
          <a:lstStyle/>
          <a:p>
            <a:r>
              <a:rPr lang="en-IN" dirty="0"/>
              <a:t>Logical and Physical Address Space</a:t>
            </a:r>
          </a:p>
        </p:txBody>
      </p:sp>
      <p:sp>
        <p:nvSpPr>
          <p:cNvPr id="3" name="Content Placeholder 2">
            <a:extLst>
              <a:ext uri="{FF2B5EF4-FFF2-40B4-BE49-F238E27FC236}">
                <a16:creationId xmlns:a16="http://schemas.microsoft.com/office/drawing/2014/main" id="{F692CB2F-E4CD-AEA4-E07B-C674C790078C}"/>
              </a:ext>
            </a:extLst>
          </p:cNvPr>
          <p:cNvSpPr>
            <a:spLocks noGrp="1"/>
          </p:cNvSpPr>
          <p:nvPr>
            <p:ph sz="half" idx="1"/>
          </p:nvPr>
        </p:nvSpPr>
        <p:spPr/>
        <p:txBody>
          <a:bodyPr>
            <a:normAutofit fontScale="92500" lnSpcReduction="10000"/>
          </a:bodyPr>
          <a:lstStyle/>
          <a:p>
            <a:r>
              <a:rPr lang="en-US" dirty="0"/>
              <a:t>An address generated by the CPU is commonly referred to as a </a:t>
            </a:r>
            <a:r>
              <a:rPr lang="en-US" b="1" dirty="0"/>
              <a:t>logical address</a:t>
            </a:r>
            <a:r>
              <a:rPr lang="en-US" dirty="0"/>
              <a:t> (or </a:t>
            </a:r>
            <a:r>
              <a:rPr lang="en-US" b="1" dirty="0"/>
              <a:t>virtual address</a:t>
            </a:r>
            <a:r>
              <a:rPr lang="en-US" dirty="0"/>
              <a:t>), whereas an address seen by the memory unit is the </a:t>
            </a:r>
            <a:r>
              <a:rPr lang="en-US" b="1" dirty="0"/>
              <a:t>physical address</a:t>
            </a:r>
            <a:r>
              <a:rPr lang="en-US" dirty="0"/>
              <a:t>.</a:t>
            </a:r>
          </a:p>
          <a:p>
            <a:r>
              <a:rPr lang="en-US" dirty="0"/>
              <a:t>Virtual-to-Physical address mapping is done.</a:t>
            </a:r>
          </a:p>
          <a:p>
            <a:r>
              <a:rPr lang="en-US" dirty="0"/>
              <a:t>Actual Physical memory address = Relocation register value + Logical address generated by the user process</a:t>
            </a:r>
          </a:p>
        </p:txBody>
      </p:sp>
      <p:sp>
        <p:nvSpPr>
          <p:cNvPr id="4" name="Content Placeholder 3">
            <a:extLst>
              <a:ext uri="{FF2B5EF4-FFF2-40B4-BE49-F238E27FC236}">
                <a16:creationId xmlns:a16="http://schemas.microsoft.com/office/drawing/2014/main" id="{6F69A462-9F92-12DC-AA45-A6F45D3FECD6}"/>
              </a:ext>
            </a:extLst>
          </p:cNvPr>
          <p:cNvSpPr>
            <a:spLocks noGrp="1"/>
          </p:cNvSpPr>
          <p:nvPr>
            <p:ph sz="half" idx="2"/>
          </p:nvPr>
        </p:nvSpPr>
        <p:spPr/>
        <p:txBody>
          <a:bodyPr>
            <a:normAutofit fontScale="92500" lnSpcReduction="10000"/>
          </a:bodyPr>
          <a:lstStyle/>
          <a:p>
            <a:endParaRPr lang="en-IN"/>
          </a:p>
        </p:txBody>
      </p:sp>
      <p:pic>
        <p:nvPicPr>
          <p:cNvPr id="6" name="Picture 5">
            <a:extLst>
              <a:ext uri="{FF2B5EF4-FFF2-40B4-BE49-F238E27FC236}">
                <a16:creationId xmlns:a16="http://schemas.microsoft.com/office/drawing/2014/main" id="{A854B21A-A67E-413A-658B-CAA684863B8A}"/>
              </a:ext>
            </a:extLst>
          </p:cNvPr>
          <p:cNvPicPr>
            <a:picLocks noChangeAspect="1"/>
          </p:cNvPicPr>
          <p:nvPr/>
        </p:nvPicPr>
        <p:blipFill>
          <a:blip r:embed="rId2"/>
          <a:stretch>
            <a:fillRect/>
          </a:stretch>
        </p:blipFill>
        <p:spPr>
          <a:xfrm>
            <a:off x="6275700" y="2088947"/>
            <a:ext cx="4974600" cy="3476966"/>
          </a:xfrm>
          <a:prstGeom prst="rect">
            <a:avLst/>
          </a:prstGeom>
        </p:spPr>
      </p:pic>
      <p:sp>
        <p:nvSpPr>
          <p:cNvPr id="9" name="Speech Bubble: Rectangle 8">
            <a:extLst>
              <a:ext uri="{FF2B5EF4-FFF2-40B4-BE49-F238E27FC236}">
                <a16:creationId xmlns:a16="http://schemas.microsoft.com/office/drawing/2014/main" id="{0623C636-72B2-9504-4B83-835505AE092F}"/>
              </a:ext>
            </a:extLst>
          </p:cNvPr>
          <p:cNvSpPr/>
          <p:nvPr/>
        </p:nvSpPr>
        <p:spPr>
          <a:xfrm>
            <a:off x="7663898" y="1454530"/>
            <a:ext cx="2198204" cy="1083366"/>
          </a:xfrm>
          <a:prstGeom prst="wedgeRectCallout">
            <a:avLst>
              <a:gd name="adj1" fmla="val -12694"/>
              <a:gd name="adj2" fmla="val 845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Base register </a:t>
            </a:r>
            <a:r>
              <a:rPr lang="en-IN" sz="1600" dirty="0"/>
              <a:t>is now called </a:t>
            </a:r>
            <a:r>
              <a:rPr lang="en-IN" sz="1600" b="1" dirty="0"/>
              <a:t>relocation register</a:t>
            </a:r>
          </a:p>
        </p:txBody>
      </p:sp>
    </p:spTree>
    <p:extLst>
      <p:ext uri="{BB962C8B-B14F-4D97-AF65-F5344CB8AC3E}">
        <p14:creationId xmlns:p14="http://schemas.microsoft.com/office/powerpoint/2010/main" val="28736039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9E938-21D1-D658-45C8-BEB7428EBDAC}"/>
              </a:ext>
            </a:extLst>
          </p:cNvPr>
          <p:cNvSpPr>
            <a:spLocks noGrp="1"/>
          </p:cNvSpPr>
          <p:nvPr>
            <p:ph type="title"/>
          </p:nvPr>
        </p:nvSpPr>
        <p:spPr/>
        <p:txBody>
          <a:bodyPr/>
          <a:lstStyle/>
          <a:p>
            <a:r>
              <a:rPr lang="en-IN" dirty="0"/>
              <a:t>Segmentation Example</a:t>
            </a:r>
          </a:p>
        </p:txBody>
      </p:sp>
      <p:sp>
        <p:nvSpPr>
          <p:cNvPr id="6" name="Content Placeholder 5">
            <a:extLst>
              <a:ext uri="{FF2B5EF4-FFF2-40B4-BE49-F238E27FC236}">
                <a16:creationId xmlns:a16="http://schemas.microsoft.com/office/drawing/2014/main" id="{91E718B1-D996-1F71-4D4E-FD22D241699D}"/>
              </a:ext>
            </a:extLst>
          </p:cNvPr>
          <p:cNvSpPr>
            <a:spLocks noGrp="1"/>
          </p:cNvSpPr>
          <p:nvPr>
            <p:ph idx="1"/>
          </p:nvPr>
        </p:nvSpPr>
        <p:spPr/>
        <p:txBody>
          <a:bodyPr>
            <a:normAutofit/>
          </a:bodyPr>
          <a:lstStyle/>
          <a:p>
            <a:r>
              <a:rPr lang="en-IN" dirty="0"/>
              <a:t>Consider a user program divided into five segments, numbered 0 to 4</a:t>
            </a:r>
          </a:p>
          <a:p>
            <a:endParaRPr lang="en-IN" dirty="0"/>
          </a:p>
        </p:txBody>
      </p:sp>
      <p:pic>
        <p:nvPicPr>
          <p:cNvPr id="4098" name="Picture 2" descr="Segmentation table example">
            <a:extLst>
              <a:ext uri="{FF2B5EF4-FFF2-40B4-BE49-F238E27FC236}">
                <a16:creationId xmlns:a16="http://schemas.microsoft.com/office/drawing/2014/main" id="{F9ED835C-8B32-3065-76B6-7CC5D1E84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708418"/>
            <a:ext cx="5715000"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698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F7908C-B607-1C0A-C268-8FE90BC1530F}"/>
              </a:ext>
            </a:extLst>
          </p:cNvPr>
          <p:cNvSpPr>
            <a:spLocks noGrp="1"/>
          </p:cNvSpPr>
          <p:nvPr>
            <p:ph type="title"/>
          </p:nvPr>
        </p:nvSpPr>
        <p:spPr/>
        <p:txBody>
          <a:bodyPr/>
          <a:lstStyle/>
          <a:p>
            <a:r>
              <a:rPr lang="en-IN" dirty="0"/>
              <a:t>User Mode to Kernel Mode Transition</a:t>
            </a:r>
          </a:p>
        </p:txBody>
      </p:sp>
      <p:sp>
        <p:nvSpPr>
          <p:cNvPr id="6" name="Content Placeholder 5">
            <a:extLst>
              <a:ext uri="{FF2B5EF4-FFF2-40B4-BE49-F238E27FC236}">
                <a16:creationId xmlns:a16="http://schemas.microsoft.com/office/drawing/2014/main" id="{BC9B4920-E6DF-5C17-6423-03288DF1B73D}"/>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8FE16640-7355-09C5-059A-EBA8EBDC5E66}"/>
              </a:ext>
            </a:extLst>
          </p:cNvPr>
          <p:cNvPicPr>
            <a:picLocks noChangeAspect="1"/>
          </p:cNvPicPr>
          <p:nvPr/>
        </p:nvPicPr>
        <p:blipFill>
          <a:blip r:embed="rId2"/>
          <a:stretch>
            <a:fillRect/>
          </a:stretch>
        </p:blipFill>
        <p:spPr>
          <a:xfrm>
            <a:off x="599729" y="1937268"/>
            <a:ext cx="10754071" cy="3456665"/>
          </a:xfrm>
          <a:prstGeom prst="rect">
            <a:avLst/>
          </a:prstGeom>
        </p:spPr>
      </p:pic>
    </p:spTree>
    <p:extLst>
      <p:ext uri="{BB962C8B-B14F-4D97-AF65-F5344CB8AC3E}">
        <p14:creationId xmlns:p14="http://schemas.microsoft.com/office/powerpoint/2010/main" val="103377280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7AF2-2758-337D-FBBC-A8A946E61AB5}"/>
              </a:ext>
            </a:extLst>
          </p:cNvPr>
          <p:cNvSpPr>
            <a:spLocks noGrp="1"/>
          </p:cNvSpPr>
          <p:nvPr>
            <p:ph type="title"/>
          </p:nvPr>
        </p:nvSpPr>
        <p:spPr/>
        <p:txBody>
          <a:bodyPr/>
          <a:lstStyle/>
          <a:p>
            <a:r>
              <a:rPr lang="en-IN" dirty="0"/>
              <a:t>Segmentation Example</a:t>
            </a:r>
          </a:p>
        </p:txBody>
      </p:sp>
      <p:sp>
        <p:nvSpPr>
          <p:cNvPr id="3" name="Content Placeholder 2">
            <a:extLst>
              <a:ext uri="{FF2B5EF4-FFF2-40B4-BE49-F238E27FC236}">
                <a16:creationId xmlns:a16="http://schemas.microsoft.com/office/drawing/2014/main" id="{30C00137-9490-1694-337F-EDAE5E649090}"/>
              </a:ext>
            </a:extLst>
          </p:cNvPr>
          <p:cNvSpPr>
            <a:spLocks noGrp="1"/>
          </p:cNvSpPr>
          <p:nvPr>
            <p:ph idx="1"/>
          </p:nvPr>
        </p:nvSpPr>
        <p:spPr/>
        <p:txBody>
          <a:bodyPr>
            <a:normAutofit lnSpcReduction="10000"/>
          </a:bodyPr>
          <a:lstStyle/>
          <a:p>
            <a:r>
              <a:rPr lang="en-IN" dirty="0"/>
              <a:t>Suppose the CPU calls for segment number 2, whose length is 400 bytes, starting at physical memory address 4300</a:t>
            </a:r>
          </a:p>
          <a:p>
            <a:r>
              <a:rPr lang="en-IN" dirty="0"/>
              <a:t>The CPU wants to read the 53</a:t>
            </a:r>
            <a:r>
              <a:rPr lang="en-IN" baseline="30000" dirty="0"/>
              <a:t>rd</a:t>
            </a:r>
            <a:r>
              <a:rPr lang="en-IN" dirty="0"/>
              <a:t> byte in this segment</a:t>
            </a:r>
          </a:p>
          <a:p>
            <a:r>
              <a:rPr lang="en-IN" dirty="0"/>
              <a:t>So, the CPU informs the operating system that I want data at segment number 2, offset 53</a:t>
            </a:r>
          </a:p>
          <a:p>
            <a:r>
              <a:rPr lang="en-IN" dirty="0"/>
              <a:t>As we can see, the offset 53 is between 0 and the limit of the segment, which is 400</a:t>
            </a:r>
          </a:p>
          <a:p>
            <a:r>
              <a:rPr lang="en-IN" dirty="0"/>
              <a:t>So, the operating system will read this byte as: Base register + Offset for the given segment, which is: 4300 + 53 = Byte at physical memory location 4353</a:t>
            </a:r>
          </a:p>
          <a:p>
            <a:endParaRPr lang="en-IN" dirty="0"/>
          </a:p>
        </p:txBody>
      </p:sp>
    </p:spTree>
    <p:extLst>
      <p:ext uri="{BB962C8B-B14F-4D97-AF65-F5344CB8AC3E}">
        <p14:creationId xmlns:p14="http://schemas.microsoft.com/office/powerpoint/2010/main" val="9225440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5BE686-418E-7712-17D7-CD5280DD72FF}"/>
              </a:ext>
            </a:extLst>
          </p:cNvPr>
          <p:cNvSpPr>
            <a:spLocks noGrp="1"/>
          </p:cNvSpPr>
          <p:nvPr>
            <p:ph type="title"/>
          </p:nvPr>
        </p:nvSpPr>
        <p:spPr/>
        <p:txBody>
          <a:bodyPr/>
          <a:lstStyle/>
          <a:p>
            <a:r>
              <a:rPr lang="en-IN" dirty="0"/>
              <a:t>Virtual Memory and Paging</a:t>
            </a:r>
          </a:p>
        </p:txBody>
      </p:sp>
      <p:sp>
        <p:nvSpPr>
          <p:cNvPr id="5" name="Text Placeholder 4">
            <a:extLst>
              <a:ext uri="{FF2B5EF4-FFF2-40B4-BE49-F238E27FC236}">
                <a16:creationId xmlns:a16="http://schemas.microsoft.com/office/drawing/2014/main" id="{052C8262-AB52-01F3-48C0-D77416EC84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127800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lstStyle/>
          <a:p>
            <a:r>
              <a:rPr lang="en-IN" dirty="0"/>
              <a:t>Consider a computer that has 16-bit memory addresses, but actual physical memory of 4096 words</a:t>
            </a:r>
          </a:p>
          <a:p>
            <a:r>
              <a:rPr lang="en-IN" dirty="0"/>
              <a:t>Real-life example: Suppose we have kept a capacity of 20 digits in the phone number, but actually phone numbers are only of 10 digits</a:t>
            </a:r>
          </a:p>
          <a:p>
            <a:r>
              <a:rPr lang="en-IN" dirty="0"/>
              <a:t>Let us take a similar example for computer memory</a:t>
            </a:r>
          </a:p>
        </p:txBody>
      </p:sp>
    </p:spTree>
    <p:extLst>
      <p:ext uri="{BB962C8B-B14F-4D97-AF65-F5344CB8AC3E}">
        <p14:creationId xmlns:p14="http://schemas.microsoft.com/office/powerpoint/2010/main" val="36022132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normAutofit/>
          </a:bodyPr>
          <a:lstStyle/>
          <a:p>
            <a:r>
              <a:rPr lang="en-IN" dirty="0"/>
              <a:t>Suppose we have a 16-bit computer </a:t>
            </a:r>
          </a:p>
          <a:p>
            <a:r>
              <a:rPr lang="en-IN" dirty="0"/>
              <a:t>This means that the computer has 16 wires between the CPU and the main memory of the computer </a:t>
            </a:r>
          </a:p>
          <a:p>
            <a:r>
              <a:rPr lang="en-IN" dirty="0"/>
              <a:t>So, the actual </a:t>
            </a:r>
            <a:r>
              <a:rPr lang="en-IN" i="1" dirty="0"/>
              <a:t>addressable</a:t>
            </a:r>
            <a:r>
              <a:rPr lang="en-IN" dirty="0"/>
              <a:t> addresses (2</a:t>
            </a:r>
            <a:r>
              <a:rPr lang="en-IN" baseline="30000" dirty="0"/>
              <a:t>16</a:t>
            </a:r>
            <a:r>
              <a:rPr lang="en-IN" dirty="0"/>
              <a:t>) are 65,536</a:t>
            </a:r>
          </a:p>
          <a:p>
            <a:r>
              <a:rPr lang="en-IN" dirty="0"/>
              <a:t>But suppose the main memory only has 4096 memory locations</a:t>
            </a:r>
          </a:p>
          <a:p>
            <a:r>
              <a:rPr lang="en-IN" dirty="0"/>
              <a:t>Result: Memory addresses from 4096 to 65,535 are useless for us</a:t>
            </a:r>
          </a:p>
          <a:p>
            <a:r>
              <a:rPr lang="en-IN" dirty="0"/>
              <a:t>See next slide</a:t>
            </a:r>
          </a:p>
          <a:p>
            <a:endParaRPr lang="en-IN" dirty="0"/>
          </a:p>
          <a:p>
            <a:endParaRPr lang="en-IN" dirty="0"/>
          </a:p>
        </p:txBody>
      </p:sp>
    </p:spTree>
    <p:extLst>
      <p:ext uri="{BB962C8B-B14F-4D97-AF65-F5344CB8AC3E}">
        <p14:creationId xmlns:p14="http://schemas.microsoft.com/office/powerpoint/2010/main" val="18593068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5D0F-C1E9-A1EF-416E-C5B73BC206CF}"/>
              </a:ext>
            </a:extLst>
          </p:cNvPr>
          <p:cNvSpPr>
            <a:spLocks noGrp="1"/>
          </p:cNvSpPr>
          <p:nvPr>
            <p:ph type="title"/>
          </p:nvPr>
        </p:nvSpPr>
        <p:spPr/>
        <p:txBody>
          <a:bodyPr/>
          <a:lstStyle/>
          <a:p>
            <a:r>
              <a:rPr lang="en-IN" dirty="0"/>
              <a:t>Main Memory and Addressable Memory</a:t>
            </a:r>
          </a:p>
        </p:txBody>
      </p:sp>
      <p:sp>
        <p:nvSpPr>
          <p:cNvPr id="4" name="TextBox 3">
            <a:extLst>
              <a:ext uri="{FF2B5EF4-FFF2-40B4-BE49-F238E27FC236}">
                <a16:creationId xmlns:a16="http://schemas.microsoft.com/office/drawing/2014/main" id="{B221BE68-C969-481C-1DD6-ACBE9D7E1561}"/>
              </a:ext>
            </a:extLst>
          </p:cNvPr>
          <p:cNvSpPr txBox="1"/>
          <p:nvPr/>
        </p:nvSpPr>
        <p:spPr>
          <a:xfrm>
            <a:off x="1387011" y="3595955"/>
            <a:ext cx="2619910" cy="1754326"/>
          </a:xfrm>
          <a:prstGeom prst="rect">
            <a:avLst/>
          </a:prstGeom>
          <a:solidFill>
            <a:schemeClr val="accent2">
              <a:lumMod val="60000"/>
              <a:lumOff val="40000"/>
            </a:schemeClr>
          </a:solidFill>
        </p:spPr>
        <p:txBody>
          <a:bodyPr wrap="square" rtlCol="0">
            <a:spAutoFit/>
          </a:bodyPr>
          <a:lstStyle/>
          <a:p>
            <a:r>
              <a:rPr lang="en-IN" b="1" dirty="0"/>
              <a:t>Memory address 4095</a:t>
            </a:r>
          </a:p>
          <a:p>
            <a:r>
              <a:rPr lang="en-IN" b="1" dirty="0"/>
              <a:t>Memory address 4094</a:t>
            </a:r>
          </a:p>
          <a:p>
            <a:r>
              <a:rPr lang="en-IN" b="1" dirty="0"/>
              <a:t>…</a:t>
            </a:r>
          </a:p>
          <a:p>
            <a:r>
              <a:rPr lang="en-IN" b="1" dirty="0"/>
              <a:t>…</a:t>
            </a:r>
          </a:p>
          <a:p>
            <a:r>
              <a:rPr lang="en-IN" b="1" dirty="0"/>
              <a:t>…</a:t>
            </a:r>
          </a:p>
          <a:p>
            <a:r>
              <a:rPr lang="en-IN" b="1" dirty="0"/>
              <a:t>Memory address 0</a:t>
            </a:r>
          </a:p>
        </p:txBody>
      </p:sp>
      <p:sp>
        <p:nvSpPr>
          <p:cNvPr id="7" name="Content Placeholder 6">
            <a:extLst>
              <a:ext uri="{FF2B5EF4-FFF2-40B4-BE49-F238E27FC236}">
                <a16:creationId xmlns:a16="http://schemas.microsoft.com/office/drawing/2014/main" id="{DB3C9724-78FB-7D4E-5525-5F0F7A5137EC}"/>
              </a:ext>
            </a:extLst>
          </p:cNvPr>
          <p:cNvSpPr>
            <a:spLocks noGrp="1"/>
          </p:cNvSpPr>
          <p:nvPr>
            <p:ph idx="1"/>
          </p:nvPr>
        </p:nvSpPr>
        <p:spPr/>
        <p:txBody>
          <a:bodyPr/>
          <a:lstStyle/>
          <a:p>
            <a:endParaRPr lang="en-IN" dirty="0"/>
          </a:p>
        </p:txBody>
      </p:sp>
      <p:sp>
        <p:nvSpPr>
          <p:cNvPr id="8" name="TextBox 7">
            <a:extLst>
              <a:ext uri="{FF2B5EF4-FFF2-40B4-BE49-F238E27FC236}">
                <a16:creationId xmlns:a16="http://schemas.microsoft.com/office/drawing/2014/main" id="{EBC1E1D8-979F-0954-C2EC-E8E8645F05A0}"/>
              </a:ext>
            </a:extLst>
          </p:cNvPr>
          <p:cNvSpPr txBox="1"/>
          <p:nvPr/>
        </p:nvSpPr>
        <p:spPr>
          <a:xfrm>
            <a:off x="5537770" y="1953031"/>
            <a:ext cx="2691830" cy="3416320"/>
          </a:xfrm>
          <a:prstGeom prst="rect">
            <a:avLst/>
          </a:prstGeom>
          <a:solidFill>
            <a:srgbClr val="7030A0"/>
          </a:solidFill>
        </p:spPr>
        <p:txBody>
          <a:bodyPr wrap="square" rtlCol="0">
            <a:spAutoFit/>
          </a:bodyPr>
          <a:lstStyle/>
          <a:p>
            <a:r>
              <a:rPr lang="en-IN" b="1" dirty="0">
                <a:solidFill>
                  <a:schemeClr val="bg1"/>
                </a:solidFill>
              </a:rPr>
              <a:t>Memory address 65535</a:t>
            </a:r>
          </a:p>
          <a:p>
            <a:r>
              <a:rPr lang="en-IN" b="1" dirty="0">
                <a:solidFill>
                  <a:schemeClr val="bg1"/>
                </a:solidFill>
              </a:rPr>
              <a:t>Memory address 65534</a:t>
            </a:r>
          </a:p>
          <a:p>
            <a:r>
              <a:rPr lang="en-IN" b="1" dirty="0">
                <a:solidFill>
                  <a:schemeClr val="bg1"/>
                </a:solidFill>
              </a:rPr>
              <a:t>…</a:t>
            </a:r>
          </a:p>
          <a:p>
            <a:r>
              <a:rPr lang="en-IN" b="1" dirty="0">
                <a:solidFill>
                  <a:schemeClr val="bg1"/>
                </a:solidFill>
              </a:rPr>
              <a:t>…</a:t>
            </a:r>
          </a:p>
          <a:p>
            <a:endParaRPr lang="en-IN" b="1" dirty="0">
              <a:solidFill>
                <a:schemeClr val="bg1"/>
              </a:solidFill>
            </a:endParaRPr>
          </a:p>
          <a:p>
            <a:endParaRPr lang="en-IN" b="1" dirty="0">
              <a:solidFill>
                <a:schemeClr val="bg1"/>
              </a:solidFill>
            </a:endParaRPr>
          </a:p>
          <a:p>
            <a:r>
              <a:rPr lang="en-IN" b="1" dirty="0">
                <a:solidFill>
                  <a:schemeClr val="bg1"/>
                </a:solidFill>
              </a:rPr>
              <a:t>Memory address 4095</a:t>
            </a:r>
          </a:p>
          <a:p>
            <a:endParaRPr lang="en-IN" b="1" dirty="0">
              <a:solidFill>
                <a:schemeClr val="bg1"/>
              </a:solidFill>
            </a:endParaRPr>
          </a:p>
          <a:p>
            <a:endParaRPr lang="en-IN" b="1" dirty="0">
              <a:solidFill>
                <a:schemeClr val="bg1"/>
              </a:solidFill>
            </a:endParaRPr>
          </a:p>
          <a:p>
            <a:endParaRPr lang="en-IN" b="1" dirty="0">
              <a:solidFill>
                <a:schemeClr val="bg1"/>
              </a:solidFill>
            </a:endParaRPr>
          </a:p>
          <a:p>
            <a:endParaRPr lang="en-IN" b="1" dirty="0">
              <a:solidFill>
                <a:schemeClr val="bg1"/>
              </a:solidFill>
            </a:endParaRPr>
          </a:p>
          <a:p>
            <a:r>
              <a:rPr lang="en-IN" b="1" dirty="0">
                <a:solidFill>
                  <a:schemeClr val="bg1"/>
                </a:solidFill>
              </a:rPr>
              <a:t>Memory address 0</a:t>
            </a:r>
          </a:p>
        </p:txBody>
      </p:sp>
      <p:sp>
        <p:nvSpPr>
          <p:cNvPr id="9" name="Right Brace 8">
            <a:extLst>
              <a:ext uri="{FF2B5EF4-FFF2-40B4-BE49-F238E27FC236}">
                <a16:creationId xmlns:a16="http://schemas.microsoft.com/office/drawing/2014/main" id="{AEEEF42C-AF7A-B9F3-C710-DFF5994A8CB4}"/>
              </a:ext>
            </a:extLst>
          </p:cNvPr>
          <p:cNvSpPr/>
          <p:nvPr/>
        </p:nvSpPr>
        <p:spPr>
          <a:xfrm>
            <a:off x="8342616" y="1953031"/>
            <a:ext cx="462337" cy="16429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Speech Bubble: Rectangle 9">
            <a:extLst>
              <a:ext uri="{FF2B5EF4-FFF2-40B4-BE49-F238E27FC236}">
                <a16:creationId xmlns:a16="http://schemas.microsoft.com/office/drawing/2014/main" id="{A3F3849B-6ACA-B516-3D1B-5DAE41A6F5B8}"/>
              </a:ext>
            </a:extLst>
          </p:cNvPr>
          <p:cNvSpPr/>
          <p:nvPr/>
        </p:nvSpPr>
        <p:spPr>
          <a:xfrm>
            <a:off x="9719352" y="1953031"/>
            <a:ext cx="1634447" cy="1353620"/>
          </a:xfrm>
          <a:prstGeom prst="wedgeRectCallout">
            <a:avLst>
              <a:gd name="adj1" fmla="val -104437"/>
              <a:gd name="adj2" fmla="val 101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Unusable addresses</a:t>
            </a:r>
          </a:p>
        </p:txBody>
      </p:sp>
      <p:sp>
        <p:nvSpPr>
          <p:cNvPr id="11" name="TextBox 10">
            <a:extLst>
              <a:ext uri="{FF2B5EF4-FFF2-40B4-BE49-F238E27FC236}">
                <a16:creationId xmlns:a16="http://schemas.microsoft.com/office/drawing/2014/main" id="{4CA4E8C4-E3DF-35F0-7277-1B5ECEFF9E72}"/>
              </a:ext>
            </a:extLst>
          </p:cNvPr>
          <p:cNvSpPr txBox="1"/>
          <p:nvPr/>
        </p:nvSpPr>
        <p:spPr>
          <a:xfrm>
            <a:off x="1520575" y="5548045"/>
            <a:ext cx="1962364" cy="369332"/>
          </a:xfrm>
          <a:prstGeom prst="rect">
            <a:avLst/>
          </a:prstGeom>
          <a:noFill/>
        </p:spPr>
        <p:txBody>
          <a:bodyPr wrap="square" rtlCol="0">
            <a:spAutoFit/>
          </a:bodyPr>
          <a:lstStyle/>
          <a:p>
            <a:pPr algn="ctr"/>
            <a:r>
              <a:rPr lang="en-IN" b="1" dirty="0">
                <a:highlight>
                  <a:srgbClr val="FFFF00"/>
                </a:highlight>
              </a:rPr>
              <a:t>Physical memory</a:t>
            </a:r>
          </a:p>
        </p:txBody>
      </p:sp>
      <p:sp>
        <p:nvSpPr>
          <p:cNvPr id="12" name="TextBox 11">
            <a:extLst>
              <a:ext uri="{FF2B5EF4-FFF2-40B4-BE49-F238E27FC236}">
                <a16:creationId xmlns:a16="http://schemas.microsoft.com/office/drawing/2014/main" id="{7125063A-3C4A-CA5F-B035-918DA432109D}"/>
              </a:ext>
            </a:extLst>
          </p:cNvPr>
          <p:cNvSpPr txBox="1"/>
          <p:nvPr/>
        </p:nvSpPr>
        <p:spPr>
          <a:xfrm>
            <a:off x="5762089" y="5588491"/>
            <a:ext cx="2241480" cy="369332"/>
          </a:xfrm>
          <a:prstGeom prst="rect">
            <a:avLst/>
          </a:prstGeom>
          <a:noFill/>
        </p:spPr>
        <p:txBody>
          <a:bodyPr wrap="square" rtlCol="0">
            <a:spAutoFit/>
          </a:bodyPr>
          <a:lstStyle/>
          <a:p>
            <a:pPr algn="ctr"/>
            <a:r>
              <a:rPr lang="en-IN" b="1" dirty="0">
                <a:highlight>
                  <a:srgbClr val="FFFF00"/>
                </a:highlight>
              </a:rPr>
              <a:t>Addressable memory</a:t>
            </a:r>
          </a:p>
        </p:txBody>
      </p:sp>
    </p:spTree>
    <p:extLst>
      <p:ext uri="{BB962C8B-B14F-4D97-AF65-F5344CB8AC3E}">
        <p14:creationId xmlns:p14="http://schemas.microsoft.com/office/powerpoint/2010/main" val="28093283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0F20-12FD-EE48-1E2C-964A12EFFAD9}"/>
              </a:ext>
            </a:extLst>
          </p:cNvPr>
          <p:cNvSpPr>
            <a:spLocks noGrp="1"/>
          </p:cNvSpPr>
          <p:nvPr>
            <p:ph type="title"/>
          </p:nvPr>
        </p:nvSpPr>
        <p:spPr/>
        <p:txBody>
          <a:bodyPr/>
          <a:lstStyle/>
          <a:p>
            <a:r>
              <a:rPr lang="en-IN" dirty="0"/>
              <a:t>Separating address space and memory locations – Virtual Memory!</a:t>
            </a:r>
          </a:p>
        </p:txBody>
      </p:sp>
      <p:sp>
        <p:nvSpPr>
          <p:cNvPr id="4" name="Content Placeholder 3">
            <a:extLst>
              <a:ext uri="{FF2B5EF4-FFF2-40B4-BE49-F238E27FC236}">
                <a16:creationId xmlns:a16="http://schemas.microsoft.com/office/drawing/2014/main" id="{FA3BF770-606C-0967-250D-9DD6B80066CF}"/>
              </a:ext>
            </a:extLst>
          </p:cNvPr>
          <p:cNvSpPr>
            <a:spLocks noGrp="1"/>
          </p:cNvSpPr>
          <p:nvPr>
            <p:ph sz="half" idx="1"/>
          </p:nvPr>
        </p:nvSpPr>
        <p:spPr/>
        <p:txBody>
          <a:bodyPr>
            <a:normAutofit fontScale="77500" lnSpcReduction="20000"/>
          </a:bodyPr>
          <a:lstStyle/>
          <a:p>
            <a:endParaRPr lang="en-IN" dirty="0"/>
          </a:p>
        </p:txBody>
      </p:sp>
      <p:sp>
        <p:nvSpPr>
          <p:cNvPr id="5" name="Content Placeholder 4">
            <a:extLst>
              <a:ext uri="{FF2B5EF4-FFF2-40B4-BE49-F238E27FC236}">
                <a16:creationId xmlns:a16="http://schemas.microsoft.com/office/drawing/2014/main" id="{C656B98D-1EDE-6C18-AFAC-2DB3F88D2370}"/>
              </a:ext>
            </a:extLst>
          </p:cNvPr>
          <p:cNvSpPr>
            <a:spLocks noGrp="1"/>
          </p:cNvSpPr>
          <p:nvPr>
            <p:ph sz="half" idx="2"/>
          </p:nvPr>
        </p:nvSpPr>
        <p:spPr/>
        <p:txBody>
          <a:bodyPr>
            <a:normAutofit fontScale="77500" lnSpcReduction="20000"/>
          </a:bodyPr>
          <a:lstStyle/>
          <a:p>
            <a:r>
              <a:rPr lang="en-US" dirty="0"/>
              <a:t>At any instant of time, 4096 words of memory can be directly accessed, but they need not correspond to memory locations 0 to 4095</a:t>
            </a:r>
          </a:p>
          <a:p>
            <a:r>
              <a:rPr lang="en-US" dirty="0"/>
              <a:t>We could, </a:t>
            </a:r>
            <a:r>
              <a:rPr lang="en-US" i="1" dirty="0"/>
              <a:t>tell</a:t>
            </a:r>
            <a:r>
              <a:rPr lang="en-US" dirty="0"/>
              <a:t> the computer that </a:t>
            </a:r>
          </a:p>
          <a:p>
            <a:pPr lvl="1"/>
            <a:r>
              <a:rPr lang="en-US" dirty="0"/>
              <a:t>Henceforth whenever address 4096 is referenced, the  memory word at address 0 is to be used</a:t>
            </a:r>
          </a:p>
          <a:p>
            <a:pPr lvl="1"/>
            <a:r>
              <a:rPr lang="en-US" dirty="0"/>
              <a:t>Whenever address 4097 is referenced, the  memory word at address 1 is to be used</a:t>
            </a:r>
          </a:p>
          <a:p>
            <a:pPr lvl="1"/>
            <a:r>
              <a:rPr lang="en-US" dirty="0"/>
              <a:t>Whenever address 8191 is referenced, the  memory word at address 4095 is to be used, and so forth</a:t>
            </a:r>
          </a:p>
          <a:p>
            <a:r>
              <a:rPr lang="en-US" dirty="0"/>
              <a:t>In other words, we have  defined a mapping from the address space onto the actual memory locations</a:t>
            </a:r>
          </a:p>
          <a:p>
            <a:endParaRPr lang="en-IN" dirty="0"/>
          </a:p>
        </p:txBody>
      </p:sp>
      <p:pic>
        <p:nvPicPr>
          <p:cNvPr id="7" name="Picture 6">
            <a:extLst>
              <a:ext uri="{FF2B5EF4-FFF2-40B4-BE49-F238E27FC236}">
                <a16:creationId xmlns:a16="http://schemas.microsoft.com/office/drawing/2014/main" id="{01F61559-C17E-BA75-50A0-774F9BE38540}"/>
              </a:ext>
            </a:extLst>
          </p:cNvPr>
          <p:cNvPicPr>
            <a:picLocks noChangeAspect="1"/>
          </p:cNvPicPr>
          <p:nvPr/>
        </p:nvPicPr>
        <p:blipFill>
          <a:blip r:embed="rId2"/>
          <a:stretch>
            <a:fillRect/>
          </a:stretch>
        </p:blipFill>
        <p:spPr>
          <a:xfrm>
            <a:off x="903544" y="2372443"/>
            <a:ext cx="5153507" cy="2055719"/>
          </a:xfrm>
          <a:prstGeom prst="rect">
            <a:avLst/>
          </a:prstGeom>
        </p:spPr>
      </p:pic>
      <p:cxnSp>
        <p:nvCxnSpPr>
          <p:cNvPr id="9" name="Straight Arrow Connector 8">
            <a:extLst>
              <a:ext uri="{FF2B5EF4-FFF2-40B4-BE49-F238E27FC236}">
                <a16:creationId xmlns:a16="http://schemas.microsoft.com/office/drawing/2014/main" id="{136C3ABB-D3C6-44D0-E100-F0DC50D8CD82}"/>
              </a:ext>
            </a:extLst>
          </p:cNvPr>
          <p:cNvCxnSpPr/>
          <p:nvPr/>
        </p:nvCxnSpPr>
        <p:spPr>
          <a:xfrm>
            <a:off x="4572000" y="4325420"/>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E1F981-41E7-1DA7-0C8C-3F85C9DFE879}"/>
              </a:ext>
            </a:extLst>
          </p:cNvPr>
          <p:cNvCxnSpPr/>
          <p:nvPr/>
        </p:nvCxnSpPr>
        <p:spPr>
          <a:xfrm>
            <a:off x="2433263" y="4335694"/>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DC9978-75F1-6C99-83E9-325069850A5E}"/>
              </a:ext>
            </a:extLst>
          </p:cNvPr>
          <p:cNvSpPr txBox="1"/>
          <p:nvPr/>
        </p:nvSpPr>
        <p:spPr>
          <a:xfrm>
            <a:off x="969616" y="5219272"/>
            <a:ext cx="2503047" cy="369870"/>
          </a:xfrm>
          <a:prstGeom prst="rect">
            <a:avLst/>
          </a:prstGeom>
          <a:solidFill>
            <a:schemeClr val="accent2">
              <a:lumMod val="40000"/>
              <a:lumOff val="60000"/>
            </a:schemeClr>
          </a:solidFill>
        </p:spPr>
        <p:txBody>
          <a:bodyPr wrap="square" rtlCol="0">
            <a:spAutoFit/>
          </a:bodyPr>
          <a:lstStyle/>
          <a:p>
            <a:pPr algn="ctr"/>
            <a:r>
              <a:rPr lang="en-IN" b="1" dirty="0"/>
              <a:t>Addressable memory</a:t>
            </a:r>
          </a:p>
        </p:txBody>
      </p:sp>
      <p:sp>
        <p:nvSpPr>
          <p:cNvPr id="12" name="TextBox 11">
            <a:extLst>
              <a:ext uri="{FF2B5EF4-FFF2-40B4-BE49-F238E27FC236}">
                <a16:creationId xmlns:a16="http://schemas.microsoft.com/office/drawing/2014/main" id="{BE333145-D699-A264-6D70-03D90C211FEB}"/>
              </a:ext>
            </a:extLst>
          </p:cNvPr>
          <p:cNvSpPr txBox="1"/>
          <p:nvPr/>
        </p:nvSpPr>
        <p:spPr>
          <a:xfrm>
            <a:off x="3648170" y="5197011"/>
            <a:ext cx="2002618" cy="646331"/>
          </a:xfrm>
          <a:prstGeom prst="rect">
            <a:avLst/>
          </a:prstGeom>
          <a:solidFill>
            <a:schemeClr val="accent6">
              <a:lumMod val="40000"/>
              <a:lumOff val="60000"/>
            </a:schemeClr>
          </a:solidFill>
        </p:spPr>
        <p:txBody>
          <a:bodyPr wrap="square" rtlCol="0">
            <a:spAutoFit/>
          </a:bodyPr>
          <a:lstStyle/>
          <a:p>
            <a:pPr algn="ctr"/>
            <a:r>
              <a:rPr lang="en-IN" b="1" dirty="0"/>
              <a:t>Real/physical memory</a:t>
            </a:r>
          </a:p>
        </p:txBody>
      </p:sp>
    </p:spTree>
    <p:extLst>
      <p:ext uri="{BB962C8B-B14F-4D97-AF65-F5344CB8AC3E}">
        <p14:creationId xmlns:p14="http://schemas.microsoft.com/office/powerpoint/2010/main" val="13180672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997A8-ADCA-30A3-E5EE-776698DCA399}"/>
              </a:ext>
            </a:extLst>
          </p:cNvPr>
          <p:cNvSpPr>
            <a:spLocks noGrp="1"/>
          </p:cNvSpPr>
          <p:nvPr>
            <p:ph type="title"/>
          </p:nvPr>
        </p:nvSpPr>
        <p:spPr/>
        <p:txBody>
          <a:bodyPr/>
          <a:lstStyle/>
          <a:p>
            <a:r>
              <a:rPr lang="en-IN" dirty="0"/>
              <a:t>Virtual Memory – Benefits</a:t>
            </a:r>
          </a:p>
        </p:txBody>
      </p:sp>
      <p:sp>
        <p:nvSpPr>
          <p:cNvPr id="6" name="Content Placeholder 5">
            <a:extLst>
              <a:ext uri="{FF2B5EF4-FFF2-40B4-BE49-F238E27FC236}">
                <a16:creationId xmlns:a16="http://schemas.microsoft.com/office/drawing/2014/main" id="{1477D0E3-1C8B-51C9-30FC-2D4B22E98208}"/>
              </a:ext>
            </a:extLst>
          </p:cNvPr>
          <p:cNvSpPr>
            <a:spLocks noGrp="1"/>
          </p:cNvSpPr>
          <p:nvPr>
            <p:ph idx="1"/>
          </p:nvPr>
        </p:nvSpPr>
        <p:spPr/>
        <p:txBody>
          <a:bodyPr/>
          <a:lstStyle/>
          <a:p>
            <a:r>
              <a:rPr lang="en-IN" dirty="0"/>
              <a:t>Now a programmer can write a program, which assumes that there are 65,536 locations in the main memory, and not just 4096</a:t>
            </a:r>
          </a:p>
          <a:p>
            <a:r>
              <a:rPr lang="en-IN" dirty="0"/>
              <a:t>In other words, the programmer can utilize the full 16-bit address space, when in reality there are only 4096 real memory locations</a:t>
            </a:r>
          </a:p>
          <a:p>
            <a:r>
              <a:rPr lang="en-IN" dirty="0"/>
              <a:t>Obvious question</a:t>
            </a:r>
          </a:p>
          <a:p>
            <a:pPr lvl="1"/>
            <a:r>
              <a:rPr lang="en-US" dirty="0"/>
              <a:t>What happens if a program branches to an address between 8192 and 12287?</a:t>
            </a:r>
            <a:endParaRPr lang="en-IN" dirty="0"/>
          </a:p>
        </p:txBody>
      </p:sp>
    </p:spTree>
    <p:extLst>
      <p:ext uri="{BB962C8B-B14F-4D97-AF65-F5344CB8AC3E}">
        <p14:creationId xmlns:p14="http://schemas.microsoft.com/office/powerpoint/2010/main" val="97802075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9D1D5E-FCC6-8DB4-931B-957828FB5F6C}"/>
              </a:ext>
            </a:extLst>
          </p:cNvPr>
          <p:cNvSpPr>
            <a:spLocks noGrp="1"/>
          </p:cNvSpPr>
          <p:nvPr>
            <p:ph type="title"/>
          </p:nvPr>
        </p:nvSpPr>
        <p:spPr/>
        <p:txBody>
          <a:bodyPr/>
          <a:lstStyle/>
          <a:p>
            <a:r>
              <a:rPr lang="en-IN" dirty="0"/>
              <a:t>Understanding virtual memory</a:t>
            </a:r>
          </a:p>
        </p:txBody>
      </p:sp>
      <p:sp>
        <p:nvSpPr>
          <p:cNvPr id="6" name="Content Placeholder 5">
            <a:extLst>
              <a:ext uri="{FF2B5EF4-FFF2-40B4-BE49-F238E27FC236}">
                <a16:creationId xmlns:a16="http://schemas.microsoft.com/office/drawing/2014/main" id="{9D1E12C1-E64C-9F31-6CA2-4F34B25712F6}"/>
              </a:ext>
            </a:extLst>
          </p:cNvPr>
          <p:cNvSpPr>
            <a:spLocks noGrp="1"/>
          </p:cNvSpPr>
          <p:nvPr>
            <p:ph idx="1"/>
          </p:nvPr>
        </p:nvSpPr>
        <p:spPr/>
        <p:txBody>
          <a:bodyPr>
            <a:normAutofit/>
          </a:bodyPr>
          <a:lstStyle/>
          <a:p>
            <a:pPr marL="514350" indent="-514350">
              <a:buFont typeface="+mj-lt"/>
              <a:buAutoNum type="arabicPeriod"/>
            </a:pPr>
            <a:r>
              <a:rPr lang="en-US" dirty="0"/>
              <a:t>The contents of main memory would be saved on disk</a:t>
            </a:r>
          </a:p>
          <a:p>
            <a:pPr marL="514350" indent="-514350">
              <a:buFont typeface="+mj-lt"/>
              <a:buAutoNum type="arabicPeriod"/>
            </a:pPr>
            <a:r>
              <a:rPr lang="en-US" dirty="0"/>
              <a:t>Words 8192 to 12287 would be found on the disk</a:t>
            </a:r>
          </a:p>
          <a:p>
            <a:pPr marL="514350" indent="-514350">
              <a:buFont typeface="+mj-lt"/>
              <a:buAutoNum type="arabicPeriod"/>
            </a:pPr>
            <a:r>
              <a:rPr lang="en-US" dirty="0"/>
              <a:t>Words 8192 to 12287 would be loaded into main memory.</a:t>
            </a:r>
          </a:p>
          <a:p>
            <a:pPr marL="514350" indent="-514350">
              <a:buFont typeface="+mj-lt"/>
              <a:buAutoNum type="arabicPeriod"/>
            </a:pPr>
            <a:r>
              <a:rPr lang="en-US" dirty="0"/>
              <a:t>The address map would be changed to map addresses 8192 to 12287  onto memory locations 0 to 4095</a:t>
            </a:r>
          </a:p>
          <a:p>
            <a:pPr marL="514350" indent="-514350">
              <a:buFont typeface="+mj-lt"/>
              <a:buAutoNum type="arabicPeriod"/>
            </a:pPr>
            <a:r>
              <a:rPr lang="en-US" dirty="0"/>
              <a:t>Execution would continue as though nothing unusual had happened</a:t>
            </a:r>
          </a:p>
          <a:p>
            <a:r>
              <a:rPr lang="en-US" dirty="0"/>
              <a:t>This technique for automatic overlaying is called </a:t>
            </a:r>
            <a:r>
              <a:rPr lang="en-US" b="1" dirty="0"/>
              <a:t>paging </a:t>
            </a:r>
            <a:r>
              <a:rPr lang="en-US" dirty="0"/>
              <a:t>and the chunks of program read in from disk are called </a:t>
            </a:r>
            <a:r>
              <a:rPr lang="en-US" b="1" dirty="0"/>
              <a:t>pages</a:t>
            </a:r>
            <a:r>
              <a:rPr lang="en-US" dirty="0"/>
              <a:t>.</a:t>
            </a:r>
          </a:p>
        </p:txBody>
      </p:sp>
    </p:spTree>
    <p:extLst>
      <p:ext uri="{BB962C8B-B14F-4D97-AF65-F5344CB8AC3E}">
        <p14:creationId xmlns:p14="http://schemas.microsoft.com/office/powerpoint/2010/main" val="23595063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D682-8D7E-3766-6F0B-9710BE4CD06C}"/>
              </a:ext>
            </a:extLst>
          </p:cNvPr>
          <p:cNvSpPr>
            <a:spLocks noGrp="1"/>
          </p:cNvSpPr>
          <p:nvPr>
            <p:ph type="title"/>
          </p:nvPr>
        </p:nvSpPr>
        <p:spPr/>
        <p:txBody>
          <a:bodyPr/>
          <a:lstStyle/>
          <a:p>
            <a:r>
              <a:rPr lang="en-IN" dirty="0"/>
              <a:t>More terminology</a:t>
            </a:r>
          </a:p>
        </p:txBody>
      </p:sp>
      <p:sp>
        <p:nvSpPr>
          <p:cNvPr id="3" name="Content Placeholder 2">
            <a:extLst>
              <a:ext uri="{FF2B5EF4-FFF2-40B4-BE49-F238E27FC236}">
                <a16:creationId xmlns:a16="http://schemas.microsoft.com/office/drawing/2014/main" id="{922C777F-20A0-8A7D-6405-04AB443025D6}"/>
              </a:ext>
            </a:extLst>
          </p:cNvPr>
          <p:cNvSpPr>
            <a:spLocks noGrp="1"/>
          </p:cNvSpPr>
          <p:nvPr>
            <p:ph idx="1"/>
          </p:nvPr>
        </p:nvSpPr>
        <p:spPr/>
        <p:txBody>
          <a:bodyPr>
            <a:normAutofit/>
          </a:bodyPr>
          <a:lstStyle/>
          <a:p>
            <a:r>
              <a:rPr lang="en-US" dirty="0"/>
              <a:t>The addresses that the program can refer to are in the </a:t>
            </a:r>
            <a:r>
              <a:rPr lang="en-US" b="1" dirty="0"/>
              <a:t>virtual address space</a:t>
            </a:r>
            <a:r>
              <a:rPr lang="en-US" dirty="0"/>
              <a:t>, and the actual, hardwired (physical) memory locations are in the </a:t>
            </a:r>
            <a:r>
              <a:rPr lang="en-US" b="1" dirty="0"/>
              <a:t>physical address space</a:t>
            </a:r>
          </a:p>
          <a:p>
            <a:r>
              <a:rPr lang="en-US" dirty="0"/>
              <a:t>A </a:t>
            </a:r>
            <a:r>
              <a:rPr lang="en-US" b="1" dirty="0"/>
              <a:t>memory map </a:t>
            </a:r>
            <a:r>
              <a:rPr lang="en-US" dirty="0"/>
              <a:t>or </a:t>
            </a:r>
            <a:r>
              <a:rPr lang="en-US" b="1" dirty="0"/>
              <a:t>page table </a:t>
            </a:r>
            <a:r>
              <a:rPr lang="en-US" dirty="0"/>
              <a:t>specifies for each virtual address what the corresponding physical address is</a:t>
            </a:r>
          </a:p>
          <a:p>
            <a:r>
              <a:rPr lang="en-US" dirty="0"/>
              <a:t>For this, both the virtual memory and physical memory is divided into equal-sized pages</a:t>
            </a:r>
          </a:p>
        </p:txBody>
      </p:sp>
    </p:spTree>
    <p:extLst>
      <p:ext uri="{BB962C8B-B14F-4D97-AF65-F5344CB8AC3E}">
        <p14:creationId xmlns:p14="http://schemas.microsoft.com/office/powerpoint/2010/main" val="12107683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0554-6DF4-1ADE-FC8A-824FB17FC918}"/>
              </a:ext>
            </a:extLst>
          </p:cNvPr>
          <p:cNvSpPr>
            <a:spLocks noGrp="1"/>
          </p:cNvSpPr>
          <p:nvPr>
            <p:ph type="title"/>
          </p:nvPr>
        </p:nvSpPr>
        <p:spPr/>
        <p:txBody>
          <a:bodyPr>
            <a:normAutofit/>
          </a:bodyPr>
          <a:lstStyle/>
          <a:p>
            <a:r>
              <a:rPr lang="en-IN" sz="3600" dirty="0"/>
              <a:t>Divide Virtual Memory into Pages and Physical Memory into Page Frames</a:t>
            </a:r>
          </a:p>
        </p:txBody>
      </p:sp>
      <p:sp>
        <p:nvSpPr>
          <p:cNvPr id="3" name="Content Placeholder 2">
            <a:extLst>
              <a:ext uri="{FF2B5EF4-FFF2-40B4-BE49-F238E27FC236}">
                <a16:creationId xmlns:a16="http://schemas.microsoft.com/office/drawing/2014/main" id="{E1F409E6-7249-E069-805F-3E77D610E37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E95ADE-6FD6-4F73-3F4F-FEAD3A42BD55}"/>
              </a:ext>
            </a:extLst>
          </p:cNvPr>
          <p:cNvPicPr>
            <a:picLocks noChangeAspect="1"/>
          </p:cNvPicPr>
          <p:nvPr/>
        </p:nvPicPr>
        <p:blipFill>
          <a:blip r:embed="rId2"/>
          <a:stretch>
            <a:fillRect/>
          </a:stretch>
        </p:blipFill>
        <p:spPr>
          <a:xfrm>
            <a:off x="3585770" y="1421302"/>
            <a:ext cx="4407525" cy="5071573"/>
          </a:xfrm>
          <a:prstGeom prst="rect">
            <a:avLst/>
          </a:prstGeom>
        </p:spPr>
      </p:pic>
      <p:sp>
        <p:nvSpPr>
          <p:cNvPr id="6" name="Flowchart: Sequential Access Storage 5">
            <a:extLst>
              <a:ext uri="{FF2B5EF4-FFF2-40B4-BE49-F238E27FC236}">
                <a16:creationId xmlns:a16="http://schemas.microsoft.com/office/drawing/2014/main" id="{2FD504D5-272C-F50E-7CEC-A40246856E6E}"/>
              </a:ext>
            </a:extLst>
          </p:cNvPr>
          <p:cNvSpPr/>
          <p:nvPr/>
        </p:nvSpPr>
        <p:spPr>
          <a:xfrm>
            <a:off x="1489753" y="2763748"/>
            <a:ext cx="2250040" cy="133564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Virtual memory</a:t>
            </a:r>
          </a:p>
        </p:txBody>
      </p:sp>
      <p:sp>
        <p:nvSpPr>
          <p:cNvPr id="7" name="Flowchart: Sequential Access Storage 6">
            <a:extLst>
              <a:ext uri="{FF2B5EF4-FFF2-40B4-BE49-F238E27FC236}">
                <a16:creationId xmlns:a16="http://schemas.microsoft.com/office/drawing/2014/main" id="{DAAFE754-214D-E8B3-FAB9-651FDE9C25BC}"/>
              </a:ext>
            </a:extLst>
          </p:cNvPr>
          <p:cNvSpPr/>
          <p:nvPr/>
        </p:nvSpPr>
        <p:spPr>
          <a:xfrm flipH="1">
            <a:off x="7993294" y="2621447"/>
            <a:ext cx="2195245" cy="1570409"/>
          </a:xfrm>
          <a:prstGeom prst="flowChartMagneticTap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Physical memory</a:t>
            </a:r>
          </a:p>
        </p:txBody>
      </p:sp>
    </p:spTree>
    <p:extLst>
      <p:ext uri="{BB962C8B-B14F-4D97-AF65-F5344CB8AC3E}">
        <p14:creationId xmlns:p14="http://schemas.microsoft.com/office/powerpoint/2010/main" val="2207619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BC359F-7820-AF61-54A6-6C43BB3959E6}"/>
              </a:ext>
            </a:extLst>
          </p:cNvPr>
          <p:cNvSpPr>
            <a:spLocks noGrp="1"/>
          </p:cNvSpPr>
          <p:nvPr>
            <p:ph type="title"/>
          </p:nvPr>
        </p:nvSpPr>
        <p:spPr/>
        <p:txBody>
          <a:bodyPr/>
          <a:lstStyle/>
          <a:p>
            <a:r>
              <a:rPr lang="en-IN" dirty="0"/>
              <a:t>Kernel Mode versus User Mode</a:t>
            </a:r>
          </a:p>
        </p:txBody>
      </p:sp>
      <p:sp>
        <p:nvSpPr>
          <p:cNvPr id="8" name="Content Placeholder 7">
            <a:extLst>
              <a:ext uri="{FF2B5EF4-FFF2-40B4-BE49-F238E27FC236}">
                <a16:creationId xmlns:a16="http://schemas.microsoft.com/office/drawing/2014/main" id="{84CACED2-4475-8C09-C879-699A2371DEC7}"/>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64263B5B-EDFA-9C14-FFF4-2EB5935ABDB2}"/>
              </a:ext>
            </a:extLst>
          </p:cNvPr>
          <p:cNvPicPr>
            <a:picLocks noChangeAspect="1"/>
          </p:cNvPicPr>
          <p:nvPr/>
        </p:nvPicPr>
        <p:blipFill>
          <a:blip r:embed="rId2"/>
          <a:stretch>
            <a:fillRect/>
          </a:stretch>
        </p:blipFill>
        <p:spPr>
          <a:xfrm>
            <a:off x="2168476" y="1260206"/>
            <a:ext cx="7423532" cy="5232669"/>
          </a:xfrm>
          <a:prstGeom prst="rect">
            <a:avLst/>
          </a:prstGeom>
        </p:spPr>
      </p:pic>
    </p:spTree>
    <p:extLst>
      <p:ext uri="{BB962C8B-B14F-4D97-AF65-F5344CB8AC3E}">
        <p14:creationId xmlns:p14="http://schemas.microsoft.com/office/powerpoint/2010/main" val="27766240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 Basic idea</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IN" sz="2400" dirty="0"/>
              <a:t>When a program refers to a virtual memory address that is not present in the physical/real main memory, a </a:t>
            </a:r>
            <a:r>
              <a:rPr lang="en-IN" sz="2400" b="1" dirty="0"/>
              <a:t>page fault </a:t>
            </a:r>
            <a:r>
              <a:rPr lang="en-IN" sz="2400" dirty="0"/>
              <a:t>occurs</a:t>
            </a:r>
          </a:p>
          <a:p>
            <a:r>
              <a:rPr lang="en-US" sz="2400" dirty="0"/>
              <a:t>Ideally, the set of pages that a program is actively and heavily using, called the  </a:t>
            </a:r>
            <a:r>
              <a:rPr lang="en-US" sz="2400" b="1" dirty="0"/>
              <a:t>working set</a:t>
            </a:r>
            <a:r>
              <a:rPr lang="en-US" sz="2400" dirty="0"/>
              <a:t>, can be kept in memory to reduce page faults</a:t>
            </a:r>
          </a:p>
          <a:p>
            <a:r>
              <a:rPr lang="en-IN" sz="2400" dirty="0"/>
              <a:t>When a page fault happens, the operating system must read in the required page from the disk into the main memory</a:t>
            </a:r>
          </a:p>
          <a:p>
            <a:r>
              <a:rPr lang="en-IN" sz="2400" dirty="0"/>
              <a:t>To accommodate it, the operating system must also remove one of the pages from the main memory</a:t>
            </a:r>
          </a:p>
          <a:p>
            <a:r>
              <a:rPr lang="en-US" sz="2400" dirty="0"/>
              <a:t>Thus an  algorithm that decides which page to remove is needed – this is called as </a:t>
            </a:r>
            <a:r>
              <a:rPr lang="en-US" sz="2400" b="1" dirty="0"/>
              <a:t>page replacement policy</a:t>
            </a:r>
            <a:endParaRPr lang="en-IN" sz="2400" dirty="0"/>
          </a:p>
        </p:txBody>
      </p:sp>
    </p:spTree>
    <p:extLst>
      <p:ext uri="{BB962C8B-B14F-4D97-AF65-F5344CB8AC3E}">
        <p14:creationId xmlns:p14="http://schemas.microsoft.com/office/powerpoint/2010/main" val="24311040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algorithms</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lnSpcReduction="10000"/>
          </a:bodyPr>
          <a:lstStyle/>
          <a:p>
            <a:r>
              <a:rPr lang="en-US" b="1" dirty="0"/>
              <a:t>Least Recently Used (LRU) </a:t>
            </a:r>
            <a:r>
              <a:rPr lang="en-US" dirty="0"/>
              <a:t>algorithm: Evicts the page least recently used because of the probability of its not being in the current working set is high</a:t>
            </a:r>
          </a:p>
          <a:p>
            <a:r>
              <a:rPr lang="en-US" b="1" dirty="0"/>
              <a:t>First In First Out (FIFO)</a:t>
            </a:r>
            <a:r>
              <a:rPr lang="en-US" dirty="0"/>
              <a:t>: Removes the least recently loaded page, independent of when this page was last referenced. Associated with each page frame is a counter. Initially, all the counters are  set to 0. After each page fault has been handled, the counter for each page presently in memory is increased by one, and the counter for the page just brought in is  set to 0. When it becomes necessary to choose a page to remove, the page whose  counter is highest is chosen.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42097906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Thrashing concept</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US" dirty="0"/>
              <a:t>A program that generates page faults frequently and continuously is said to be  </a:t>
            </a:r>
            <a:r>
              <a:rPr lang="en-US" b="1" dirty="0"/>
              <a:t>thrashing</a:t>
            </a:r>
          </a:p>
          <a:p>
            <a:r>
              <a:rPr lang="en-US"/>
              <a:t>Needless </a:t>
            </a:r>
            <a:r>
              <a:rPr lang="en-US" dirty="0"/>
              <a:t>to say, thrashing is an undesirable characteristic to have in  </a:t>
            </a:r>
            <a:r>
              <a:rPr lang="en-US"/>
              <a:t>your system</a:t>
            </a:r>
            <a:endParaRPr lang="en-US" dirty="0"/>
          </a:p>
          <a:p>
            <a:endParaRPr lang="en-IN" dirty="0"/>
          </a:p>
        </p:txBody>
      </p:sp>
    </p:spTree>
    <p:extLst>
      <p:ext uri="{BB962C8B-B14F-4D97-AF65-F5344CB8AC3E}">
        <p14:creationId xmlns:p14="http://schemas.microsoft.com/office/powerpoint/2010/main" val="8514836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7AF76-5FE1-C89D-3BE5-BD6A56C98999}"/>
              </a:ext>
            </a:extLst>
          </p:cNvPr>
          <p:cNvSpPr>
            <a:spLocks noGrp="1"/>
          </p:cNvSpPr>
          <p:nvPr>
            <p:ph type="title"/>
          </p:nvPr>
        </p:nvSpPr>
        <p:spPr/>
        <p:txBody>
          <a:bodyPr/>
          <a:lstStyle/>
          <a:p>
            <a:r>
              <a:rPr lang="en-IN" dirty="0"/>
              <a:t>Session 11</a:t>
            </a:r>
            <a:r>
              <a:rPr lang="en-IN"/>
              <a:t>: Deadlocks</a:t>
            </a:r>
          </a:p>
        </p:txBody>
      </p:sp>
      <p:sp>
        <p:nvSpPr>
          <p:cNvPr id="5" name="Text Placeholder 4">
            <a:extLst>
              <a:ext uri="{FF2B5EF4-FFF2-40B4-BE49-F238E27FC236}">
                <a16:creationId xmlns:a16="http://schemas.microsoft.com/office/drawing/2014/main" id="{03D85876-5BCB-0A35-9C65-C4EE7CA6AE4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7852056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FE13-8E66-81D6-94C8-C64A2289FF59}"/>
              </a:ext>
            </a:extLst>
          </p:cNvPr>
          <p:cNvSpPr>
            <a:spLocks noGrp="1"/>
          </p:cNvSpPr>
          <p:nvPr>
            <p:ph type="title"/>
          </p:nvPr>
        </p:nvSpPr>
        <p:spPr/>
        <p:txBody>
          <a:bodyPr/>
          <a:lstStyle/>
          <a:p>
            <a:r>
              <a:rPr lang="en-IN" dirty="0"/>
              <a:t>Deadlock</a:t>
            </a:r>
          </a:p>
        </p:txBody>
      </p:sp>
      <p:sp>
        <p:nvSpPr>
          <p:cNvPr id="3" name="Content Placeholder 2">
            <a:extLst>
              <a:ext uri="{FF2B5EF4-FFF2-40B4-BE49-F238E27FC236}">
                <a16:creationId xmlns:a16="http://schemas.microsoft.com/office/drawing/2014/main" id="{821EF77E-37CD-CD2A-04E4-9A5CCEE4267D}"/>
              </a:ext>
            </a:extLst>
          </p:cNvPr>
          <p:cNvSpPr>
            <a:spLocks noGrp="1"/>
          </p:cNvSpPr>
          <p:nvPr>
            <p:ph sz="half" idx="1"/>
          </p:nvPr>
        </p:nvSpPr>
        <p:spPr/>
        <p:txBody>
          <a:bodyPr>
            <a:normAutofit fontScale="85000" lnSpcReduction="10000"/>
          </a:bodyPr>
          <a:lstStyle/>
          <a:p>
            <a:r>
              <a:rPr lang="en-US" dirty="0"/>
              <a:t>In a multiprogramming environment, several processes may compete for a finite number of resources. </a:t>
            </a:r>
          </a:p>
          <a:p>
            <a:r>
              <a:rPr lang="en-US" dirty="0"/>
              <a:t>A process requests resources; if the resources are not available at that time, the process enters a waiting state. </a:t>
            </a:r>
          </a:p>
          <a:p>
            <a:r>
              <a:rPr lang="en-US" dirty="0"/>
              <a:t>Sometimes, a waiting process is never again able to change state, because the resources it has requested are held by other waiting processes. </a:t>
            </a:r>
          </a:p>
          <a:p>
            <a:r>
              <a:rPr lang="en-US" dirty="0"/>
              <a:t>This situation is called a </a:t>
            </a:r>
            <a:r>
              <a:rPr lang="en-US" b="1" dirty="0"/>
              <a:t>deadlock</a:t>
            </a:r>
            <a:r>
              <a:rPr lang="en-US" dirty="0"/>
              <a:t>.</a:t>
            </a:r>
          </a:p>
          <a:p>
            <a:endParaRPr lang="en-IN" dirty="0"/>
          </a:p>
        </p:txBody>
      </p:sp>
      <p:sp>
        <p:nvSpPr>
          <p:cNvPr id="4" name="Content Placeholder 3">
            <a:extLst>
              <a:ext uri="{FF2B5EF4-FFF2-40B4-BE49-F238E27FC236}">
                <a16:creationId xmlns:a16="http://schemas.microsoft.com/office/drawing/2014/main" id="{6229D50F-2FC1-8469-18C5-500C4717B90B}"/>
              </a:ext>
            </a:extLst>
          </p:cNvPr>
          <p:cNvSpPr>
            <a:spLocks noGrp="1"/>
          </p:cNvSpPr>
          <p:nvPr>
            <p:ph sz="half" idx="2"/>
          </p:nvPr>
        </p:nvSpPr>
        <p:spPr/>
        <p:txBody>
          <a:bodyPr>
            <a:normAutofit fontScale="85000" lnSpcReduction="10000"/>
          </a:bodyPr>
          <a:lstStyle/>
          <a:p>
            <a:endParaRPr lang="en-IN"/>
          </a:p>
        </p:txBody>
      </p:sp>
      <p:pic>
        <p:nvPicPr>
          <p:cNvPr id="1026" name="Picture 2" descr="Deadlock - an overview | ScienceDirect Topics">
            <a:extLst>
              <a:ext uri="{FF2B5EF4-FFF2-40B4-BE49-F238E27FC236}">
                <a16:creationId xmlns:a16="http://schemas.microsoft.com/office/drawing/2014/main" id="{F99F16CB-EC11-04FF-4756-E85685A96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313" y="2531937"/>
            <a:ext cx="4976487" cy="260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988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B6AC7C-545B-D80E-6D1B-63898B2C567A}"/>
              </a:ext>
            </a:extLst>
          </p:cNvPr>
          <p:cNvSpPr>
            <a:spLocks noGrp="1"/>
          </p:cNvSpPr>
          <p:nvPr>
            <p:ph type="title"/>
          </p:nvPr>
        </p:nvSpPr>
        <p:spPr/>
        <p:txBody>
          <a:bodyPr/>
          <a:lstStyle/>
          <a:p>
            <a:r>
              <a:rPr lang="en-IN" dirty="0"/>
              <a:t>Necessary Conditions for a Deadlock</a:t>
            </a:r>
          </a:p>
        </p:txBody>
      </p:sp>
      <p:sp>
        <p:nvSpPr>
          <p:cNvPr id="6" name="Content Placeholder 5">
            <a:extLst>
              <a:ext uri="{FF2B5EF4-FFF2-40B4-BE49-F238E27FC236}">
                <a16:creationId xmlns:a16="http://schemas.microsoft.com/office/drawing/2014/main" id="{CEF0741E-ECDD-3C66-F43E-53218657EA79}"/>
              </a:ext>
            </a:extLst>
          </p:cNvPr>
          <p:cNvSpPr>
            <a:spLocks noGrp="1"/>
          </p:cNvSpPr>
          <p:nvPr>
            <p:ph idx="1"/>
          </p:nvPr>
        </p:nvSpPr>
        <p:spPr/>
        <p:txBody>
          <a:bodyPr>
            <a:normAutofit fontScale="92500"/>
          </a:bodyPr>
          <a:lstStyle/>
          <a:p>
            <a:r>
              <a:rPr lang="en-IN" dirty="0"/>
              <a:t>The following four conditions must be true at the same time:</a:t>
            </a:r>
          </a:p>
          <a:p>
            <a:pPr marL="914400" lvl="1" indent="-457200">
              <a:buFont typeface="+mj-lt"/>
              <a:buAutoNum type="arabicPeriod"/>
            </a:pPr>
            <a:r>
              <a:rPr lang="en-US" b="1" dirty="0"/>
              <a:t>Mutual exclusion</a:t>
            </a:r>
            <a:r>
              <a:rPr lang="en-US" dirty="0"/>
              <a:t>. At least one resource must be held in a non-sharable mode; that is, only one process at a time can use the resource. If another process requests that resource, the requesting process must be delayed until the resource has been released.</a:t>
            </a:r>
          </a:p>
          <a:p>
            <a:pPr marL="914400" lvl="1" indent="-457200">
              <a:buFont typeface="+mj-lt"/>
              <a:buAutoNum type="arabicPeriod"/>
            </a:pPr>
            <a:r>
              <a:rPr lang="en-US" b="1" dirty="0"/>
              <a:t>Hold and wait</a:t>
            </a:r>
            <a:r>
              <a:rPr lang="en-US" dirty="0"/>
              <a:t>. A process must be holding at least one resource and waiting to acquire additional resources that are currently being held by other processes.</a:t>
            </a:r>
          </a:p>
          <a:p>
            <a:pPr marL="914400" lvl="1" indent="-457200">
              <a:buFont typeface="+mj-lt"/>
              <a:buAutoNum type="arabicPeriod"/>
            </a:pPr>
            <a:r>
              <a:rPr lang="en-US" b="1" dirty="0"/>
              <a:t>No preemption</a:t>
            </a:r>
            <a:r>
              <a:rPr lang="en-US" dirty="0"/>
              <a:t>. Resources cannot be preempted; that is, a resource can be released only voluntarily by the process holding it, after that process has completed its task.</a:t>
            </a:r>
          </a:p>
          <a:p>
            <a:pPr marL="914400" lvl="1" indent="-457200">
              <a:buFont typeface="+mj-lt"/>
              <a:buAutoNum type="arabicPeriod"/>
            </a:pPr>
            <a:r>
              <a:rPr lang="en-US" b="1" dirty="0"/>
              <a:t>Circular wait</a:t>
            </a:r>
            <a:r>
              <a:rPr lang="en-US" dirty="0"/>
              <a:t>. A set {P0, P1, ..., </a:t>
            </a:r>
            <a:r>
              <a:rPr lang="en-US" dirty="0" err="1"/>
              <a:t>Pn</a:t>
            </a:r>
            <a:r>
              <a:rPr lang="en-US" dirty="0"/>
              <a:t>} of waiting processes must exist such that P0 is waiting for a resource held by P1, P1 is waiting for a resource held by P2, ..., Pn−1 is waiting for a resource held by </a:t>
            </a:r>
            <a:r>
              <a:rPr lang="en-US" dirty="0" err="1"/>
              <a:t>Pn</a:t>
            </a:r>
            <a:r>
              <a:rPr lang="en-US" dirty="0"/>
              <a:t>, and </a:t>
            </a:r>
            <a:r>
              <a:rPr lang="en-US" dirty="0" err="1"/>
              <a:t>Pn</a:t>
            </a:r>
            <a:r>
              <a:rPr lang="en-US" dirty="0"/>
              <a:t> is waiting for a resource held by P0.</a:t>
            </a:r>
          </a:p>
        </p:txBody>
      </p:sp>
    </p:spTree>
    <p:extLst>
      <p:ext uri="{BB962C8B-B14F-4D97-AF65-F5344CB8AC3E}">
        <p14:creationId xmlns:p14="http://schemas.microsoft.com/office/powerpoint/2010/main" val="32715034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C4C9-96D1-69D0-EC69-DE7290486102}"/>
              </a:ext>
            </a:extLst>
          </p:cNvPr>
          <p:cNvSpPr>
            <a:spLocks noGrp="1"/>
          </p:cNvSpPr>
          <p:nvPr>
            <p:ph type="title"/>
          </p:nvPr>
        </p:nvSpPr>
        <p:spPr/>
        <p:txBody>
          <a:bodyPr/>
          <a:lstStyle/>
          <a:p>
            <a:r>
              <a:rPr lang="en-IN" dirty="0"/>
              <a:t>Deadlock Prevention and Avoidance</a:t>
            </a:r>
          </a:p>
        </p:txBody>
      </p:sp>
      <p:sp>
        <p:nvSpPr>
          <p:cNvPr id="3" name="Content Placeholder 2">
            <a:extLst>
              <a:ext uri="{FF2B5EF4-FFF2-40B4-BE49-F238E27FC236}">
                <a16:creationId xmlns:a16="http://schemas.microsoft.com/office/drawing/2014/main" id="{FB4BADF1-4313-C92C-8BD8-90A163C772BF}"/>
              </a:ext>
            </a:extLst>
          </p:cNvPr>
          <p:cNvSpPr>
            <a:spLocks noGrp="1"/>
          </p:cNvSpPr>
          <p:nvPr>
            <p:ph idx="1"/>
          </p:nvPr>
        </p:nvSpPr>
        <p:spPr/>
        <p:txBody>
          <a:bodyPr>
            <a:normAutofit fontScale="92500" lnSpcReduction="20000"/>
          </a:bodyPr>
          <a:lstStyle/>
          <a:p>
            <a:r>
              <a:rPr lang="en-US" dirty="0"/>
              <a:t>To ensure that deadlocks never occur, the system can use either a </a:t>
            </a:r>
            <a:r>
              <a:rPr lang="en-US" b="1" dirty="0"/>
              <a:t>deadlock prevention </a:t>
            </a:r>
            <a:r>
              <a:rPr lang="en-US" dirty="0"/>
              <a:t>or a </a:t>
            </a:r>
            <a:r>
              <a:rPr lang="en-US" b="1" dirty="0"/>
              <a:t>deadlock avoidance</a:t>
            </a:r>
            <a:r>
              <a:rPr lang="en-US" dirty="0"/>
              <a:t> scheme. </a:t>
            </a:r>
          </a:p>
          <a:p>
            <a:r>
              <a:rPr lang="en-US" b="1" dirty="0"/>
              <a:t>Deadlock prevention:</a:t>
            </a:r>
            <a:r>
              <a:rPr lang="en-US" dirty="0"/>
              <a:t> Provides a set of methods to ensure that at least one of the necessary conditions listed earlier is false. These methods prevent deadlocks by constraining how requests for resources can be made.</a:t>
            </a:r>
          </a:p>
          <a:p>
            <a:r>
              <a:rPr lang="en-US" b="1" dirty="0"/>
              <a:t>Deadlock avoidance:</a:t>
            </a:r>
            <a:r>
              <a:rPr lang="en-US" dirty="0"/>
              <a:t> Requires that the operating system be given additional information in advance concerning which resources a process will request and use during its lifetime. With this additional knowledge, the operating system can decide for each request whether or not the process should wait. To decide whether the current request can be satisfied or must be delayed, the system must consider the resources currently available, the resources currently allocated to each process, and the future requests and releases of each process.</a:t>
            </a:r>
            <a:endParaRPr lang="en-IN" dirty="0"/>
          </a:p>
        </p:txBody>
      </p:sp>
    </p:spTree>
    <p:extLst>
      <p:ext uri="{BB962C8B-B14F-4D97-AF65-F5344CB8AC3E}">
        <p14:creationId xmlns:p14="http://schemas.microsoft.com/office/powerpoint/2010/main" val="7513784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lstStyle/>
          <a:p>
            <a:r>
              <a:rPr lang="en-IN" dirty="0"/>
              <a:t>To prevent a deadlock, we need to examine the four necessary conditions for it and see what can be done</a:t>
            </a:r>
          </a:p>
          <a:p>
            <a:endParaRPr lang="en-IN" dirty="0"/>
          </a:p>
          <a:p>
            <a:r>
              <a:rPr lang="en-IN" b="1" dirty="0"/>
              <a:t>Condition 1: Mutual exclusion</a:t>
            </a:r>
          </a:p>
          <a:p>
            <a:pPr lvl="1"/>
            <a:r>
              <a:rPr lang="en-IN" dirty="0"/>
              <a:t>For a deadlock to occur, at least one resource must be non-sharable (i.e. mutual exclusion condition must become true).</a:t>
            </a:r>
          </a:p>
          <a:p>
            <a:pPr lvl="1"/>
            <a:r>
              <a:rPr lang="en-IN" dirty="0"/>
              <a:t>Consider a read-only file – it is sharable – processes do not require an exclusive lock on it.</a:t>
            </a:r>
          </a:p>
          <a:p>
            <a:pPr lvl="1"/>
            <a:r>
              <a:rPr lang="en-IN" dirty="0"/>
              <a:t>However, how can we practically mandate that all the resources be sharable?</a:t>
            </a:r>
          </a:p>
          <a:p>
            <a:pPr lvl="1"/>
            <a:r>
              <a:rPr lang="en-IN" dirty="0"/>
              <a:t>Hence, avoiding mutual exclusion is very difficult.</a:t>
            </a:r>
          </a:p>
          <a:p>
            <a:pPr lvl="1"/>
            <a:endParaRPr lang="en-IN" dirty="0"/>
          </a:p>
        </p:txBody>
      </p:sp>
      <p:pic>
        <p:nvPicPr>
          <p:cNvPr id="2050" name="Picture 2" descr="Mutual exclusion :: Operating systems 2020">
            <a:extLst>
              <a:ext uri="{FF2B5EF4-FFF2-40B4-BE49-F238E27FC236}">
                <a16:creationId xmlns:a16="http://schemas.microsoft.com/office/drawing/2014/main" id="{19FE3D04-703B-AD59-ADCD-F8BF67179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733729"/>
            <a:ext cx="457200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3868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lnSpcReduction="10000"/>
          </a:bodyPr>
          <a:lstStyle/>
          <a:p>
            <a:r>
              <a:rPr lang="en-IN" b="1" dirty="0"/>
              <a:t>Condition 2: Hold and wait</a:t>
            </a:r>
          </a:p>
          <a:p>
            <a:pPr lvl="1"/>
            <a:r>
              <a:rPr lang="en-US" dirty="0"/>
              <a:t>To ensure that the hold-and-wait condition never occurs in the system, we must guarantee that, whenever a process requests a resource, it does not hold any other resources.</a:t>
            </a:r>
          </a:p>
          <a:p>
            <a:pPr lvl="1"/>
            <a:r>
              <a:rPr lang="en-US" dirty="0"/>
              <a:t>Two approaches can be used to handle this:</a:t>
            </a:r>
          </a:p>
          <a:p>
            <a:pPr lvl="2"/>
            <a:r>
              <a:rPr lang="en-US" dirty="0"/>
              <a:t>Each process must request and be allocated all its resources before it begins execution.</a:t>
            </a:r>
          </a:p>
          <a:p>
            <a:pPr lvl="2"/>
            <a:r>
              <a:rPr lang="en-US" dirty="0"/>
              <a:t>Allow a process to request resources only when it has none.</a:t>
            </a:r>
          </a:p>
          <a:p>
            <a:pPr lvl="1"/>
            <a:r>
              <a:rPr lang="en-US" dirty="0"/>
              <a:t>Both these protocols have two main disadvantages. </a:t>
            </a:r>
          </a:p>
          <a:p>
            <a:pPr lvl="2"/>
            <a:r>
              <a:rPr lang="en-US" dirty="0"/>
              <a:t>Resource utilization may be low, since resources may be allocated but unused for a long period.</a:t>
            </a:r>
          </a:p>
          <a:p>
            <a:pPr lvl="2"/>
            <a:r>
              <a:rPr lang="en-US" b="1" dirty="0"/>
              <a:t>Starvation </a:t>
            </a:r>
            <a:r>
              <a:rPr lang="en-US" dirty="0"/>
              <a:t>is possible. A process that needs several popular resources may have to wait indefinitely, because at least one of the resources that it needs is always allocated to some other process.</a:t>
            </a:r>
          </a:p>
        </p:txBody>
      </p:sp>
    </p:spTree>
    <p:extLst>
      <p:ext uri="{BB962C8B-B14F-4D97-AF65-F5344CB8AC3E}">
        <p14:creationId xmlns:p14="http://schemas.microsoft.com/office/powerpoint/2010/main" val="260692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b="1" dirty="0"/>
              <a:t>Condition 3: No pre-emption</a:t>
            </a:r>
          </a:p>
          <a:p>
            <a:pPr lvl="1"/>
            <a:r>
              <a:rPr lang="en-US" dirty="0"/>
              <a:t>If a process is holding some resources and requests another resource that cannot be immediately allocated to it (that is, the process must wait), then all resources the process is currently holding are preempted. </a:t>
            </a:r>
          </a:p>
          <a:p>
            <a:pPr lvl="1"/>
            <a:r>
              <a:rPr lang="en-US" dirty="0"/>
              <a:t>In other words, these resources are implicitly released. </a:t>
            </a:r>
          </a:p>
          <a:p>
            <a:pPr lvl="1"/>
            <a:r>
              <a:rPr lang="en-US" dirty="0"/>
              <a:t>The preempted resources are added to the list of resources for which the process is waiting. </a:t>
            </a:r>
          </a:p>
          <a:p>
            <a:pPr lvl="1"/>
            <a:r>
              <a:rPr lang="en-US" dirty="0"/>
              <a:t>The process will be restarted only when it can regain its old resources, as well as the new ones that it is requesting.</a:t>
            </a:r>
          </a:p>
          <a:p>
            <a:pPr lvl="1"/>
            <a:r>
              <a:rPr lang="en-US" dirty="0"/>
              <a:t>This protocol is often applied to resources whose state can be easily saved and restored later, such as CPU registers and memory space.</a:t>
            </a:r>
          </a:p>
        </p:txBody>
      </p:sp>
    </p:spTree>
    <p:extLst>
      <p:ext uri="{BB962C8B-B14F-4D97-AF65-F5344CB8AC3E}">
        <p14:creationId xmlns:p14="http://schemas.microsoft.com/office/powerpoint/2010/main" val="1260882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16D6CC-7D39-A0FF-D0C9-C3D5488A9E17}"/>
              </a:ext>
            </a:extLst>
          </p:cNvPr>
          <p:cNvSpPr>
            <a:spLocks noGrp="1"/>
          </p:cNvSpPr>
          <p:nvPr>
            <p:ph type="title"/>
          </p:nvPr>
        </p:nvSpPr>
        <p:spPr/>
        <p:txBody>
          <a:bodyPr/>
          <a:lstStyle/>
          <a:p>
            <a:r>
              <a:rPr lang="en-IN" dirty="0"/>
              <a:t>Session 1: Introduction to Operating Systems</a:t>
            </a:r>
          </a:p>
        </p:txBody>
      </p:sp>
      <p:sp>
        <p:nvSpPr>
          <p:cNvPr id="5" name="Text Placeholder 4">
            <a:extLst>
              <a:ext uri="{FF2B5EF4-FFF2-40B4-BE49-F238E27FC236}">
                <a16:creationId xmlns:a16="http://schemas.microsoft.com/office/drawing/2014/main" id="{C31D15A9-70F8-1764-0167-66E3DE6FFD84}"/>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8930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4175-B8D3-4C74-AE00-E46BAFA135FA}"/>
              </a:ext>
            </a:extLst>
          </p:cNvPr>
          <p:cNvSpPr>
            <a:spLocks noGrp="1"/>
          </p:cNvSpPr>
          <p:nvPr>
            <p:ph type="title"/>
          </p:nvPr>
        </p:nvSpPr>
        <p:spPr/>
        <p:txBody>
          <a:bodyPr/>
          <a:lstStyle/>
          <a:p>
            <a:r>
              <a:rPr lang="en-IN" dirty="0"/>
              <a:t>Interrupt Example</a:t>
            </a:r>
          </a:p>
        </p:txBody>
      </p:sp>
      <p:sp>
        <p:nvSpPr>
          <p:cNvPr id="3" name="Content Placeholder 2">
            <a:extLst>
              <a:ext uri="{FF2B5EF4-FFF2-40B4-BE49-F238E27FC236}">
                <a16:creationId xmlns:a16="http://schemas.microsoft.com/office/drawing/2014/main" id="{C2465C4D-CBA9-BF2E-9771-5ECCBDAF86B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CB2D719-02B9-164A-5028-C4AD1C2D23F5}"/>
              </a:ext>
            </a:extLst>
          </p:cNvPr>
          <p:cNvPicPr>
            <a:picLocks noChangeAspect="1"/>
          </p:cNvPicPr>
          <p:nvPr/>
        </p:nvPicPr>
        <p:blipFill>
          <a:blip r:embed="rId2"/>
          <a:stretch>
            <a:fillRect/>
          </a:stretch>
        </p:blipFill>
        <p:spPr>
          <a:xfrm>
            <a:off x="1693383" y="1825625"/>
            <a:ext cx="8805233" cy="4581670"/>
          </a:xfrm>
          <a:prstGeom prst="rect">
            <a:avLst/>
          </a:prstGeom>
        </p:spPr>
      </p:pic>
    </p:spTree>
    <p:extLst>
      <p:ext uri="{BB962C8B-B14F-4D97-AF65-F5344CB8AC3E}">
        <p14:creationId xmlns:p14="http://schemas.microsoft.com/office/powerpoint/2010/main" val="3303598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E91-A307-2C1E-AB3C-09DFC54B0384}"/>
              </a:ext>
            </a:extLst>
          </p:cNvPr>
          <p:cNvSpPr>
            <a:spLocks noGrp="1"/>
          </p:cNvSpPr>
          <p:nvPr>
            <p:ph type="title"/>
          </p:nvPr>
        </p:nvSpPr>
        <p:spPr/>
        <p:txBody>
          <a:bodyPr/>
          <a:lstStyle/>
          <a:p>
            <a:r>
              <a:rPr lang="en-IN" dirty="0"/>
              <a:t>Deadlock Prevention</a:t>
            </a:r>
          </a:p>
        </p:txBody>
      </p:sp>
      <p:sp>
        <p:nvSpPr>
          <p:cNvPr id="3" name="Content Placeholder 2">
            <a:extLst>
              <a:ext uri="{FF2B5EF4-FFF2-40B4-BE49-F238E27FC236}">
                <a16:creationId xmlns:a16="http://schemas.microsoft.com/office/drawing/2014/main" id="{C37F82BC-25AF-3F51-E6EF-84EB604C730A}"/>
              </a:ext>
            </a:extLst>
          </p:cNvPr>
          <p:cNvSpPr>
            <a:spLocks noGrp="1"/>
          </p:cNvSpPr>
          <p:nvPr>
            <p:ph idx="1"/>
          </p:nvPr>
        </p:nvSpPr>
        <p:spPr/>
        <p:txBody>
          <a:bodyPr>
            <a:normAutofit/>
          </a:bodyPr>
          <a:lstStyle/>
          <a:p>
            <a:r>
              <a:rPr lang="en-IN" b="1" dirty="0"/>
              <a:t>Condition 4: Circular wait</a:t>
            </a:r>
          </a:p>
          <a:p>
            <a:pPr lvl="1"/>
            <a:r>
              <a:rPr lang="en-US" dirty="0"/>
              <a:t>Impose a total ordering of all resource types and to require that each process requests resources in an increasing order of enumeration.</a:t>
            </a:r>
          </a:p>
          <a:p>
            <a:pPr lvl="1"/>
            <a:r>
              <a:rPr lang="en-US" dirty="0"/>
              <a:t>Suppose our numbering for resources is </a:t>
            </a:r>
            <a:r>
              <a:rPr lang="en-US" i="1" dirty="0"/>
              <a:t>Tape drive = 1, Disk drive = 5, Printer = 12.</a:t>
            </a:r>
            <a:endParaRPr lang="en-US" dirty="0"/>
          </a:p>
          <a:p>
            <a:pPr lvl="1"/>
            <a:r>
              <a:rPr lang="en-US" dirty="0"/>
              <a:t>Now a process that needs the tape drive and the printer at the same time must first request the tape drive and then the printer.</a:t>
            </a:r>
          </a:p>
          <a:p>
            <a:pPr lvl="1"/>
            <a:endParaRPr lang="en-IN" b="1" dirty="0"/>
          </a:p>
        </p:txBody>
      </p:sp>
    </p:spTree>
    <p:extLst>
      <p:ext uri="{BB962C8B-B14F-4D97-AF65-F5344CB8AC3E}">
        <p14:creationId xmlns:p14="http://schemas.microsoft.com/office/powerpoint/2010/main" val="2853546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3EBE-EEB4-F1F9-A3A3-224B7CC901CC}"/>
              </a:ext>
            </a:extLst>
          </p:cNvPr>
          <p:cNvSpPr>
            <a:spLocks noGrp="1"/>
          </p:cNvSpPr>
          <p:nvPr>
            <p:ph type="title"/>
          </p:nvPr>
        </p:nvSpPr>
        <p:spPr/>
        <p:txBody>
          <a:bodyPr/>
          <a:lstStyle/>
          <a:p>
            <a:r>
              <a:rPr lang="en-IN" dirty="0"/>
              <a:t>Deadlock Avoidance</a:t>
            </a:r>
          </a:p>
        </p:txBody>
      </p:sp>
      <p:sp>
        <p:nvSpPr>
          <p:cNvPr id="3" name="Content Placeholder 2">
            <a:extLst>
              <a:ext uri="{FF2B5EF4-FFF2-40B4-BE49-F238E27FC236}">
                <a16:creationId xmlns:a16="http://schemas.microsoft.com/office/drawing/2014/main" id="{4686BFF9-B7C3-FF49-C13B-D7C87490A6B3}"/>
              </a:ext>
            </a:extLst>
          </p:cNvPr>
          <p:cNvSpPr>
            <a:spLocks noGrp="1"/>
          </p:cNvSpPr>
          <p:nvPr>
            <p:ph idx="1"/>
          </p:nvPr>
        </p:nvSpPr>
        <p:spPr/>
        <p:txBody>
          <a:bodyPr>
            <a:normAutofit fontScale="92500" lnSpcReduction="10000"/>
          </a:bodyPr>
          <a:lstStyle/>
          <a:p>
            <a:r>
              <a:rPr lang="en-US" dirty="0"/>
              <a:t>Here, we require additional information about how resources are to be requested. </a:t>
            </a:r>
          </a:p>
          <a:p>
            <a:r>
              <a:rPr lang="en-US" dirty="0"/>
              <a:t>For example, in a system with one tape drive and one printer, the system might need to know that process P will request first the tape drive and then the printer before releasing both resources, whereas process Q will request first the printer and then the tape drive. </a:t>
            </a:r>
          </a:p>
          <a:p>
            <a:r>
              <a:rPr lang="en-US" dirty="0"/>
              <a:t>With this knowledge of the complete sequence of requests and releases for each process, the system can decide for each request whether or not the process should wait in order to avoid a possible future deadlock. </a:t>
            </a:r>
          </a:p>
          <a:p>
            <a:r>
              <a:rPr lang="en-US" dirty="0"/>
              <a:t>Each request requires that in making this decision the system consider the resources currently available, the resources currently allocated to each process, and the future requests and releases of each process.</a:t>
            </a:r>
            <a:endParaRPr lang="en-IN" dirty="0"/>
          </a:p>
        </p:txBody>
      </p:sp>
    </p:spTree>
    <p:extLst>
      <p:ext uri="{BB962C8B-B14F-4D97-AF65-F5344CB8AC3E}">
        <p14:creationId xmlns:p14="http://schemas.microsoft.com/office/powerpoint/2010/main" val="27320889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7A7B-5272-92A3-E645-25C1CF1F8776}"/>
              </a:ext>
            </a:extLst>
          </p:cNvPr>
          <p:cNvSpPr>
            <a:spLocks noGrp="1"/>
          </p:cNvSpPr>
          <p:nvPr>
            <p:ph type="title"/>
          </p:nvPr>
        </p:nvSpPr>
        <p:spPr/>
        <p:txBody>
          <a:bodyPr/>
          <a:lstStyle/>
          <a:p>
            <a:r>
              <a:rPr lang="en-IN" dirty="0"/>
              <a:t>Banker’s Algorithm for Deadlock Avoidance</a:t>
            </a:r>
          </a:p>
        </p:txBody>
      </p:sp>
      <p:sp>
        <p:nvSpPr>
          <p:cNvPr id="3" name="Content Placeholder 2">
            <a:extLst>
              <a:ext uri="{FF2B5EF4-FFF2-40B4-BE49-F238E27FC236}">
                <a16:creationId xmlns:a16="http://schemas.microsoft.com/office/drawing/2014/main" id="{20D118F2-A51D-02EC-260D-EDBF84BB1EF2}"/>
              </a:ext>
            </a:extLst>
          </p:cNvPr>
          <p:cNvSpPr>
            <a:spLocks noGrp="1"/>
          </p:cNvSpPr>
          <p:nvPr>
            <p:ph idx="1"/>
          </p:nvPr>
        </p:nvSpPr>
        <p:spPr/>
        <p:txBody>
          <a:bodyPr>
            <a:normAutofit fontScale="92500" lnSpcReduction="10000"/>
          </a:bodyPr>
          <a:lstStyle/>
          <a:p>
            <a:r>
              <a:rPr lang="en-IN" dirty="0"/>
              <a:t>Suppose we have $24 with us and three friends A, B, and C desperately need money</a:t>
            </a:r>
          </a:p>
          <a:p>
            <a:pPr lvl="1"/>
            <a:r>
              <a:rPr lang="en-IN" dirty="0"/>
              <a:t>A needs $8, B needs $13, C needs $10</a:t>
            </a:r>
          </a:p>
          <a:p>
            <a:pPr lvl="1"/>
            <a:r>
              <a:rPr lang="en-IN" dirty="0"/>
              <a:t>We lend $6 to A, $8 to B, and $7 to C</a:t>
            </a:r>
          </a:p>
          <a:p>
            <a:pPr lvl="1"/>
            <a:r>
              <a:rPr lang="en-IN" dirty="0"/>
              <a:t>So, now we have 24 – (6 + 8 + 7) = $3 left with us</a:t>
            </a:r>
          </a:p>
          <a:p>
            <a:pPr lvl="1"/>
            <a:r>
              <a:rPr lang="en-IN" dirty="0"/>
              <a:t>Now A needs $2, B needs $5, C needs $3</a:t>
            </a:r>
          </a:p>
          <a:p>
            <a:pPr lvl="1"/>
            <a:r>
              <a:rPr lang="en-IN" dirty="0"/>
              <a:t>Till they get this money they cannot complete their tasks and also will not return the money already taken from us</a:t>
            </a:r>
          </a:p>
          <a:p>
            <a:pPr lvl="1"/>
            <a:r>
              <a:rPr lang="en-IN" dirty="0"/>
              <a:t>We have a choice to pay $2 to A or $3 to C so that A or C can complete their task and return the whole loan – we cannot fulfils B’s needs at the moment ($5) – we can pay B only after either A or C pays the whole loan amount back</a:t>
            </a:r>
          </a:p>
          <a:p>
            <a:r>
              <a:rPr lang="en-IN" dirty="0"/>
              <a:t>This will be called as </a:t>
            </a:r>
            <a:r>
              <a:rPr lang="en-IN" i="1" dirty="0"/>
              <a:t>safe state</a:t>
            </a:r>
            <a:r>
              <a:rPr lang="en-IN" dirty="0"/>
              <a:t> – Everybody’s tasks will be completed and we will get our entire money back</a:t>
            </a:r>
          </a:p>
        </p:txBody>
      </p:sp>
    </p:spTree>
    <p:extLst>
      <p:ext uri="{BB962C8B-B14F-4D97-AF65-F5344CB8AC3E}">
        <p14:creationId xmlns:p14="http://schemas.microsoft.com/office/powerpoint/2010/main" val="28095930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79837-9E33-6BA2-214C-24B03BE9CB82}"/>
              </a:ext>
            </a:extLst>
          </p:cNvPr>
          <p:cNvSpPr>
            <a:spLocks noGrp="1"/>
          </p:cNvSpPr>
          <p:nvPr>
            <p:ph type="title"/>
          </p:nvPr>
        </p:nvSpPr>
        <p:spPr/>
        <p:txBody>
          <a:bodyPr/>
          <a:lstStyle/>
          <a:p>
            <a:r>
              <a:rPr lang="en-IN" dirty="0"/>
              <a:t>Second Scenario</a:t>
            </a:r>
          </a:p>
        </p:txBody>
      </p:sp>
      <p:sp>
        <p:nvSpPr>
          <p:cNvPr id="3" name="Content Placeholder 2">
            <a:extLst>
              <a:ext uri="{FF2B5EF4-FFF2-40B4-BE49-F238E27FC236}">
                <a16:creationId xmlns:a16="http://schemas.microsoft.com/office/drawing/2014/main" id="{E2D91321-756E-D012-9539-A228134B473D}"/>
              </a:ext>
            </a:extLst>
          </p:cNvPr>
          <p:cNvSpPr>
            <a:spLocks noGrp="1"/>
          </p:cNvSpPr>
          <p:nvPr>
            <p:ph idx="1"/>
          </p:nvPr>
        </p:nvSpPr>
        <p:spPr/>
        <p:txBody>
          <a:bodyPr>
            <a:normAutofit fontScale="92500" lnSpcReduction="10000"/>
          </a:bodyPr>
          <a:lstStyle/>
          <a:p>
            <a:r>
              <a:rPr lang="en-IN" dirty="0"/>
              <a:t>Suppose instead of giving $8 to B, we had given $10</a:t>
            </a:r>
          </a:p>
          <a:p>
            <a:pPr lvl="1"/>
            <a:r>
              <a:rPr lang="en-IN" dirty="0"/>
              <a:t>So, now we are left with only $1</a:t>
            </a:r>
          </a:p>
          <a:p>
            <a:pPr lvl="1"/>
            <a:r>
              <a:rPr lang="en-IN" dirty="0"/>
              <a:t>As we know, A needs $2, B needs $3, C needs $3</a:t>
            </a:r>
          </a:p>
          <a:p>
            <a:r>
              <a:rPr lang="en-IN" dirty="0"/>
              <a:t>This is the </a:t>
            </a:r>
            <a:r>
              <a:rPr lang="en-IN" i="1" dirty="0"/>
              <a:t>unsafe state</a:t>
            </a:r>
            <a:r>
              <a:rPr lang="en-IN" dirty="0"/>
              <a:t>, which causes a </a:t>
            </a:r>
            <a:r>
              <a:rPr lang="en-IN" b="1" dirty="0"/>
              <a:t>deadlock</a:t>
            </a:r>
            <a:endParaRPr lang="en-IN" dirty="0"/>
          </a:p>
          <a:p>
            <a:r>
              <a:rPr lang="en-IN" dirty="0"/>
              <a:t>To avoid this, we discuss our previous safe state</a:t>
            </a:r>
          </a:p>
          <a:p>
            <a:pPr lvl="1"/>
            <a:r>
              <a:rPr lang="en-US" dirty="0"/>
              <a:t>We give $2 to A and let her complete his work.</a:t>
            </a:r>
          </a:p>
          <a:p>
            <a:pPr lvl="1"/>
            <a:r>
              <a:rPr lang="en-US" dirty="0"/>
              <a:t>A returns our $8, which leaves us with $9. Out of this $9, we can give $5 to B and let her finish his task with total $13 and then return the amount to us, which can be forwarded to C to eventually let her complete her task.</a:t>
            </a:r>
          </a:p>
          <a:p>
            <a:r>
              <a:rPr lang="en-US" dirty="0"/>
              <a:t>It’s called the </a:t>
            </a:r>
            <a:r>
              <a:rPr lang="en-US" b="1" dirty="0"/>
              <a:t>Banker’s algorithm</a:t>
            </a:r>
            <a:r>
              <a:rPr lang="en-US" dirty="0"/>
              <a:t> because it could be used in the banking system so that banks never run out of resources and always stay in a safe state.</a:t>
            </a:r>
            <a:endParaRPr lang="en-IN" dirty="0"/>
          </a:p>
        </p:txBody>
      </p:sp>
    </p:spTree>
    <p:extLst>
      <p:ext uri="{BB962C8B-B14F-4D97-AF65-F5344CB8AC3E}">
        <p14:creationId xmlns:p14="http://schemas.microsoft.com/office/powerpoint/2010/main" val="22988934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BE10-819C-5459-251C-6E708C53D320}"/>
              </a:ext>
            </a:extLst>
          </p:cNvPr>
          <p:cNvSpPr>
            <a:spLocks noGrp="1"/>
          </p:cNvSpPr>
          <p:nvPr>
            <p:ph type="title"/>
          </p:nvPr>
        </p:nvSpPr>
        <p:spPr/>
        <p:txBody>
          <a:bodyPr/>
          <a:lstStyle/>
          <a:p>
            <a:r>
              <a:rPr lang="en-IN" dirty="0"/>
              <a:t>Banker’s Algorithm in Operating Systems</a:t>
            </a:r>
          </a:p>
        </p:txBody>
      </p:sp>
      <p:sp>
        <p:nvSpPr>
          <p:cNvPr id="3" name="Content Placeholder 2">
            <a:extLst>
              <a:ext uri="{FF2B5EF4-FFF2-40B4-BE49-F238E27FC236}">
                <a16:creationId xmlns:a16="http://schemas.microsoft.com/office/drawing/2014/main" id="{F3AD3F60-6231-25AE-D3C3-1B411AD08CA1}"/>
              </a:ext>
            </a:extLst>
          </p:cNvPr>
          <p:cNvSpPr>
            <a:spLocks noGrp="1"/>
          </p:cNvSpPr>
          <p:nvPr>
            <p:ph idx="1"/>
          </p:nvPr>
        </p:nvSpPr>
        <p:spPr/>
        <p:txBody>
          <a:bodyPr/>
          <a:lstStyle/>
          <a:p>
            <a:r>
              <a:rPr lang="en-IN" dirty="0"/>
              <a:t>We have </a:t>
            </a:r>
            <a:r>
              <a:rPr lang="en-IN" i="1" dirty="0"/>
              <a:t>processes</a:t>
            </a:r>
            <a:r>
              <a:rPr lang="en-IN" dirty="0"/>
              <a:t> and </a:t>
            </a:r>
            <a:r>
              <a:rPr lang="en-IN" i="1" dirty="0"/>
              <a:t>resources</a:t>
            </a:r>
            <a:r>
              <a:rPr lang="en-IN" dirty="0"/>
              <a:t>; and we must know three things about them:</a:t>
            </a:r>
          </a:p>
          <a:p>
            <a:pPr lvl="1"/>
            <a:r>
              <a:rPr lang="en-US" dirty="0"/>
              <a:t>How much maximum of each resource type can each process request? [Max]</a:t>
            </a:r>
          </a:p>
          <a:p>
            <a:pPr lvl="1"/>
            <a:r>
              <a:rPr lang="en-US" dirty="0"/>
              <a:t>How much of each resource type has already been allocated to each process [Allocated]</a:t>
            </a:r>
          </a:p>
          <a:p>
            <a:pPr lvl="1"/>
            <a:r>
              <a:rPr lang="en-US" dirty="0"/>
              <a:t>How much of each resource type is available in the system? [Available]</a:t>
            </a:r>
          </a:p>
          <a:p>
            <a:r>
              <a:rPr lang="en-US" dirty="0"/>
              <a:t>Let us consider an example where we have four processes (P1-P4) and three resources (A-C)</a:t>
            </a:r>
            <a:endParaRPr lang="en-IN" dirty="0"/>
          </a:p>
        </p:txBody>
      </p:sp>
    </p:spTree>
    <p:extLst>
      <p:ext uri="{BB962C8B-B14F-4D97-AF65-F5344CB8AC3E}">
        <p14:creationId xmlns:p14="http://schemas.microsoft.com/office/powerpoint/2010/main" val="38889944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9101-AFF4-5B1B-58EE-76CCD58C7DD2}"/>
              </a:ext>
            </a:extLst>
          </p:cNvPr>
          <p:cNvSpPr>
            <a:spLocks noGrp="1"/>
          </p:cNvSpPr>
          <p:nvPr>
            <p:ph type="title"/>
          </p:nvPr>
        </p:nvSpPr>
        <p:spPr/>
        <p:txBody>
          <a:bodyPr/>
          <a:lstStyle/>
          <a:p>
            <a:r>
              <a:rPr lang="en-IN" dirty="0"/>
              <a:t>Banker’s Algorithm – Step 1</a:t>
            </a:r>
          </a:p>
        </p:txBody>
      </p:sp>
      <p:sp>
        <p:nvSpPr>
          <p:cNvPr id="3" name="Content Placeholder 2">
            <a:extLst>
              <a:ext uri="{FF2B5EF4-FFF2-40B4-BE49-F238E27FC236}">
                <a16:creationId xmlns:a16="http://schemas.microsoft.com/office/drawing/2014/main" id="{9E87310A-32F3-C6DB-7D5B-1B8DB40C1B8A}"/>
              </a:ext>
            </a:extLst>
          </p:cNvPr>
          <p:cNvSpPr>
            <a:spLocks noGrp="1"/>
          </p:cNvSpPr>
          <p:nvPr>
            <p:ph idx="1"/>
          </p:nvPr>
        </p:nvSpPr>
        <p:spPr/>
        <p:txBody>
          <a:bodyPr/>
          <a:lstStyle/>
          <a:p>
            <a:r>
              <a:rPr lang="en-IN" dirty="0"/>
              <a:t>Since P2’s needs &lt; Available, first allocation will be made to P2</a:t>
            </a:r>
          </a:p>
        </p:txBody>
      </p:sp>
      <p:pic>
        <p:nvPicPr>
          <p:cNvPr id="5" name="Picture 4">
            <a:extLst>
              <a:ext uri="{FF2B5EF4-FFF2-40B4-BE49-F238E27FC236}">
                <a16:creationId xmlns:a16="http://schemas.microsoft.com/office/drawing/2014/main" id="{17325A2F-2694-B64C-AA74-EABC76A43A4B}"/>
              </a:ext>
            </a:extLst>
          </p:cNvPr>
          <p:cNvPicPr>
            <a:picLocks noChangeAspect="1"/>
          </p:cNvPicPr>
          <p:nvPr/>
        </p:nvPicPr>
        <p:blipFill>
          <a:blip r:embed="rId2"/>
          <a:stretch>
            <a:fillRect/>
          </a:stretch>
        </p:blipFill>
        <p:spPr>
          <a:xfrm>
            <a:off x="838200" y="2429536"/>
            <a:ext cx="9730626" cy="3905107"/>
          </a:xfrm>
          <a:prstGeom prst="rect">
            <a:avLst/>
          </a:prstGeom>
        </p:spPr>
      </p:pic>
    </p:spTree>
    <p:extLst>
      <p:ext uri="{BB962C8B-B14F-4D97-AF65-F5344CB8AC3E}">
        <p14:creationId xmlns:p14="http://schemas.microsoft.com/office/powerpoint/2010/main" val="36548032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9101-AFF4-5B1B-58EE-76CCD58C7DD2}"/>
              </a:ext>
            </a:extLst>
          </p:cNvPr>
          <p:cNvSpPr>
            <a:spLocks noGrp="1"/>
          </p:cNvSpPr>
          <p:nvPr>
            <p:ph type="title"/>
          </p:nvPr>
        </p:nvSpPr>
        <p:spPr/>
        <p:txBody>
          <a:bodyPr/>
          <a:lstStyle/>
          <a:p>
            <a:r>
              <a:rPr lang="en-IN" dirty="0"/>
              <a:t>Banker’s Algorithm – Step 2</a:t>
            </a:r>
          </a:p>
        </p:txBody>
      </p:sp>
      <p:sp>
        <p:nvSpPr>
          <p:cNvPr id="3" name="Content Placeholder 2">
            <a:extLst>
              <a:ext uri="{FF2B5EF4-FFF2-40B4-BE49-F238E27FC236}">
                <a16:creationId xmlns:a16="http://schemas.microsoft.com/office/drawing/2014/main" id="{9E87310A-32F3-C6DB-7D5B-1B8DB40C1B8A}"/>
              </a:ext>
            </a:extLst>
          </p:cNvPr>
          <p:cNvSpPr>
            <a:spLocks noGrp="1"/>
          </p:cNvSpPr>
          <p:nvPr>
            <p:ph idx="1"/>
          </p:nvPr>
        </p:nvSpPr>
        <p:spPr/>
        <p:txBody>
          <a:bodyPr/>
          <a:lstStyle/>
          <a:p>
            <a:r>
              <a:rPr lang="en-IN" dirty="0"/>
              <a:t>The state after P2’s completion will be as follows</a:t>
            </a:r>
          </a:p>
        </p:txBody>
      </p:sp>
      <p:pic>
        <p:nvPicPr>
          <p:cNvPr id="6" name="Picture 5">
            <a:extLst>
              <a:ext uri="{FF2B5EF4-FFF2-40B4-BE49-F238E27FC236}">
                <a16:creationId xmlns:a16="http://schemas.microsoft.com/office/drawing/2014/main" id="{40DF9EA7-2019-E789-8B4D-30818A0477E4}"/>
              </a:ext>
            </a:extLst>
          </p:cNvPr>
          <p:cNvPicPr>
            <a:picLocks noChangeAspect="1"/>
          </p:cNvPicPr>
          <p:nvPr/>
        </p:nvPicPr>
        <p:blipFill>
          <a:blip r:embed="rId2"/>
          <a:stretch>
            <a:fillRect/>
          </a:stretch>
        </p:blipFill>
        <p:spPr>
          <a:xfrm>
            <a:off x="307382" y="2434478"/>
            <a:ext cx="10853207" cy="3742485"/>
          </a:xfrm>
          <a:prstGeom prst="rect">
            <a:avLst/>
          </a:prstGeom>
        </p:spPr>
      </p:pic>
    </p:spTree>
    <p:extLst>
      <p:ext uri="{BB962C8B-B14F-4D97-AF65-F5344CB8AC3E}">
        <p14:creationId xmlns:p14="http://schemas.microsoft.com/office/powerpoint/2010/main" val="12479539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9101-AFF4-5B1B-58EE-76CCD58C7DD2}"/>
              </a:ext>
            </a:extLst>
          </p:cNvPr>
          <p:cNvSpPr>
            <a:spLocks noGrp="1"/>
          </p:cNvSpPr>
          <p:nvPr>
            <p:ph type="title"/>
          </p:nvPr>
        </p:nvSpPr>
        <p:spPr/>
        <p:txBody>
          <a:bodyPr/>
          <a:lstStyle/>
          <a:p>
            <a:r>
              <a:rPr lang="en-IN" dirty="0"/>
              <a:t>Banker’s Algorithm – Step 3</a:t>
            </a:r>
          </a:p>
        </p:txBody>
      </p:sp>
      <p:sp>
        <p:nvSpPr>
          <p:cNvPr id="3" name="Content Placeholder 2">
            <a:extLst>
              <a:ext uri="{FF2B5EF4-FFF2-40B4-BE49-F238E27FC236}">
                <a16:creationId xmlns:a16="http://schemas.microsoft.com/office/drawing/2014/main" id="{9E87310A-32F3-C6DB-7D5B-1B8DB40C1B8A}"/>
              </a:ext>
            </a:extLst>
          </p:cNvPr>
          <p:cNvSpPr>
            <a:spLocks noGrp="1"/>
          </p:cNvSpPr>
          <p:nvPr>
            <p:ph idx="1"/>
          </p:nvPr>
        </p:nvSpPr>
        <p:spPr/>
        <p:txBody>
          <a:bodyPr/>
          <a:lstStyle/>
          <a:p>
            <a:r>
              <a:rPr lang="en-IN" dirty="0"/>
              <a:t>Since P4’s needs &lt; Available, the next allocation will be made to P4. After P4, completes:</a:t>
            </a:r>
          </a:p>
        </p:txBody>
      </p:sp>
      <p:pic>
        <p:nvPicPr>
          <p:cNvPr id="5" name="Picture 4">
            <a:extLst>
              <a:ext uri="{FF2B5EF4-FFF2-40B4-BE49-F238E27FC236}">
                <a16:creationId xmlns:a16="http://schemas.microsoft.com/office/drawing/2014/main" id="{577B5BBB-3C83-799C-3D86-B150FCF99C4F}"/>
              </a:ext>
            </a:extLst>
          </p:cNvPr>
          <p:cNvPicPr>
            <a:picLocks noChangeAspect="1"/>
          </p:cNvPicPr>
          <p:nvPr/>
        </p:nvPicPr>
        <p:blipFill>
          <a:blip r:embed="rId2"/>
          <a:stretch>
            <a:fillRect/>
          </a:stretch>
        </p:blipFill>
        <p:spPr>
          <a:xfrm>
            <a:off x="625133" y="2899512"/>
            <a:ext cx="10964477" cy="3131418"/>
          </a:xfrm>
          <a:prstGeom prst="rect">
            <a:avLst/>
          </a:prstGeom>
        </p:spPr>
      </p:pic>
    </p:spTree>
    <p:extLst>
      <p:ext uri="{BB962C8B-B14F-4D97-AF65-F5344CB8AC3E}">
        <p14:creationId xmlns:p14="http://schemas.microsoft.com/office/powerpoint/2010/main" val="24889828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9101-AFF4-5B1B-58EE-76CCD58C7DD2}"/>
              </a:ext>
            </a:extLst>
          </p:cNvPr>
          <p:cNvSpPr>
            <a:spLocks noGrp="1"/>
          </p:cNvSpPr>
          <p:nvPr>
            <p:ph type="title"/>
          </p:nvPr>
        </p:nvSpPr>
        <p:spPr/>
        <p:txBody>
          <a:bodyPr/>
          <a:lstStyle/>
          <a:p>
            <a:r>
              <a:rPr lang="en-IN" dirty="0"/>
              <a:t>Banker’s Algorithm – Step 3</a:t>
            </a:r>
          </a:p>
        </p:txBody>
      </p:sp>
      <p:sp>
        <p:nvSpPr>
          <p:cNvPr id="3" name="Content Placeholder 2">
            <a:extLst>
              <a:ext uri="{FF2B5EF4-FFF2-40B4-BE49-F238E27FC236}">
                <a16:creationId xmlns:a16="http://schemas.microsoft.com/office/drawing/2014/main" id="{9E87310A-32F3-C6DB-7D5B-1B8DB40C1B8A}"/>
              </a:ext>
            </a:extLst>
          </p:cNvPr>
          <p:cNvSpPr>
            <a:spLocks noGrp="1"/>
          </p:cNvSpPr>
          <p:nvPr>
            <p:ph idx="1"/>
          </p:nvPr>
        </p:nvSpPr>
        <p:spPr/>
        <p:txBody>
          <a:bodyPr/>
          <a:lstStyle/>
          <a:p>
            <a:r>
              <a:rPr lang="en-IN" dirty="0"/>
              <a:t>Now P3 will get the allocation, followed by P1. So the sequence of P2-P4-P3-P1 will be a </a:t>
            </a:r>
            <a:r>
              <a:rPr lang="en-IN" i="1" dirty="0"/>
              <a:t>safe state</a:t>
            </a:r>
            <a:r>
              <a:rPr lang="en-IN" dirty="0"/>
              <a:t> without a deadlock</a:t>
            </a:r>
          </a:p>
        </p:txBody>
      </p:sp>
      <p:pic>
        <p:nvPicPr>
          <p:cNvPr id="5" name="Picture 4">
            <a:extLst>
              <a:ext uri="{FF2B5EF4-FFF2-40B4-BE49-F238E27FC236}">
                <a16:creationId xmlns:a16="http://schemas.microsoft.com/office/drawing/2014/main" id="{577B5BBB-3C83-799C-3D86-B150FCF99C4F}"/>
              </a:ext>
            </a:extLst>
          </p:cNvPr>
          <p:cNvPicPr>
            <a:picLocks noChangeAspect="1"/>
          </p:cNvPicPr>
          <p:nvPr/>
        </p:nvPicPr>
        <p:blipFill>
          <a:blip r:embed="rId2"/>
          <a:stretch>
            <a:fillRect/>
          </a:stretch>
        </p:blipFill>
        <p:spPr>
          <a:xfrm>
            <a:off x="625133" y="2899512"/>
            <a:ext cx="10964477" cy="3131418"/>
          </a:xfrm>
          <a:prstGeom prst="rect">
            <a:avLst/>
          </a:prstGeom>
        </p:spPr>
      </p:pic>
    </p:spTree>
    <p:extLst>
      <p:ext uri="{BB962C8B-B14F-4D97-AF65-F5344CB8AC3E}">
        <p14:creationId xmlns:p14="http://schemas.microsoft.com/office/powerpoint/2010/main" val="17355161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DEC4-CD3C-00C1-13ED-57ADA32A5956}"/>
              </a:ext>
            </a:extLst>
          </p:cNvPr>
          <p:cNvSpPr>
            <a:spLocks noGrp="1"/>
          </p:cNvSpPr>
          <p:nvPr>
            <p:ph type="title"/>
          </p:nvPr>
        </p:nvSpPr>
        <p:spPr/>
        <p:txBody>
          <a:bodyPr/>
          <a:lstStyle/>
          <a:p>
            <a:r>
              <a:rPr lang="en-IN" dirty="0"/>
              <a:t>Semaphore</a:t>
            </a:r>
          </a:p>
        </p:txBody>
      </p:sp>
      <p:sp>
        <p:nvSpPr>
          <p:cNvPr id="3" name="Content Placeholder 2">
            <a:extLst>
              <a:ext uri="{FF2B5EF4-FFF2-40B4-BE49-F238E27FC236}">
                <a16:creationId xmlns:a16="http://schemas.microsoft.com/office/drawing/2014/main" id="{ED5551D0-E0A5-A87B-7556-EA7C55F1C354}"/>
              </a:ext>
            </a:extLst>
          </p:cNvPr>
          <p:cNvSpPr>
            <a:spLocks noGrp="1"/>
          </p:cNvSpPr>
          <p:nvPr>
            <p:ph idx="1"/>
          </p:nvPr>
        </p:nvSpPr>
        <p:spPr/>
        <p:txBody>
          <a:bodyPr>
            <a:normAutofit/>
          </a:bodyPr>
          <a:lstStyle/>
          <a:p>
            <a:r>
              <a:rPr lang="en-IN" dirty="0"/>
              <a:t>When a process needs an exclusive access to a resource, it must wait until the resource is free</a:t>
            </a:r>
          </a:p>
          <a:p>
            <a:r>
              <a:rPr lang="en-IN" dirty="0"/>
              <a:t>To make processes wait till the needed resource can be allocated exclusively, we can make them </a:t>
            </a:r>
            <a:r>
              <a:rPr lang="en-IN" i="1" dirty="0"/>
              <a:t>sleep</a:t>
            </a:r>
            <a:r>
              <a:rPr lang="en-IN" dirty="0"/>
              <a:t>, so that they do not waste the CPU time</a:t>
            </a:r>
          </a:p>
          <a:p>
            <a:r>
              <a:rPr lang="en-IN" dirty="0"/>
              <a:t>We can use a </a:t>
            </a:r>
            <a:r>
              <a:rPr lang="en-IN" b="1" dirty="0"/>
              <a:t>semaphore</a:t>
            </a:r>
            <a:r>
              <a:rPr lang="en-IN" dirty="0"/>
              <a:t> to achieve this</a:t>
            </a:r>
          </a:p>
        </p:txBody>
      </p:sp>
    </p:spTree>
    <p:extLst>
      <p:ext uri="{BB962C8B-B14F-4D97-AF65-F5344CB8AC3E}">
        <p14:creationId xmlns:p14="http://schemas.microsoft.com/office/powerpoint/2010/main" val="3466068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Handling interrupts</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fontScale="92500" lnSpcReduction="10000"/>
          </a:bodyPr>
          <a:lstStyle/>
          <a:p>
            <a:r>
              <a:rPr lang="en-US" dirty="0"/>
              <a:t>An interrupt is a signal sent by hardware or software to the processor for processing</a:t>
            </a:r>
          </a:p>
          <a:p>
            <a:r>
              <a:rPr lang="en-US" dirty="0"/>
              <a:t>The process that runs when an interrupt is generated is the </a:t>
            </a:r>
            <a:r>
              <a:rPr lang="en-US" b="1" dirty="0"/>
              <a:t>interrupt handler</a:t>
            </a:r>
          </a:p>
          <a:p>
            <a:r>
              <a:rPr lang="en-US" dirty="0"/>
              <a:t>The CPU saves the state of the ongoing process and shifts its attention to the interrupt generated by giving access to the interrupt handler</a:t>
            </a:r>
          </a:p>
          <a:p>
            <a:r>
              <a:rPr lang="en-US" dirty="0"/>
              <a:t>This entire process is called </a:t>
            </a:r>
            <a:r>
              <a:rPr lang="en-US" b="1" dirty="0"/>
              <a:t>interrupt handling</a:t>
            </a:r>
            <a:endParaRPr lang="en-US" dirty="0"/>
          </a:p>
          <a:p>
            <a:r>
              <a:rPr lang="en-US" dirty="0"/>
              <a:t>The interrupt handler is also known as </a:t>
            </a:r>
            <a:r>
              <a:rPr lang="en-US" b="1" dirty="0"/>
              <a:t>Interrupt Service Routine (ISR)</a:t>
            </a:r>
          </a:p>
          <a:p>
            <a:r>
              <a:rPr lang="en-US" dirty="0"/>
              <a:t>ISR handles the request and sends it to the CPU</a:t>
            </a:r>
          </a:p>
          <a:p>
            <a:r>
              <a:rPr lang="en-US" dirty="0"/>
              <a:t>When the ISR is complete, the halted process is resumed</a:t>
            </a:r>
          </a:p>
          <a:p>
            <a:endParaRPr lang="en-US" dirty="0"/>
          </a:p>
          <a:p>
            <a:endParaRPr lang="en-IN" dirty="0"/>
          </a:p>
        </p:txBody>
      </p:sp>
    </p:spTree>
    <p:extLst>
      <p:ext uri="{BB962C8B-B14F-4D97-AF65-F5344CB8AC3E}">
        <p14:creationId xmlns:p14="http://schemas.microsoft.com/office/powerpoint/2010/main" val="81325753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4534-2AEF-9916-9262-32A5F3234E27}"/>
              </a:ext>
            </a:extLst>
          </p:cNvPr>
          <p:cNvSpPr>
            <a:spLocks noGrp="1"/>
          </p:cNvSpPr>
          <p:nvPr>
            <p:ph type="title"/>
          </p:nvPr>
        </p:nvSpPr>
        <p:spPr/>
        <p:txBody>
          <a:bodyPr/>
          <a:lstStyle/>
          <a:p>
            <a:r>
              <a:rPr lang="en-IN" dirty="0"/>
              <a:t>Understanding Semaphore</a:t>
            </a:r>
          </a:p>
        </p:txBody>
      </p:sp>
      <p:sp>
        <p:nvSpPr>
          <p:cNvPr id="3" name="Content Placeholder 2">
            <a:extLst>
              <a:ext uri="{FF2B5EF4-FFF2-40B4-BE49-F238E27FC236}">
                <a16:creationId xmlns:a16="http://schemas.microsoft.com/office/drawing/2014/main" id="{558CEB81-34BB-E0BE-66CF-772D8C0844FA}"/>
              </a:ext>
            </a:extLst>
          </p:cNvPr>
          <p:cNvSpPr>
            <a:spLocks noGrp="1"/>
          </p:cNvSpPr>
          <p:nvPr>
            <p:ph idx="1"/>
          </p:nvPr>
        </p:nvSpPr>
        <p:spPr/>
        <p:txBody>
          <a:bodyPr/>
          <a:lstStyle/>
          <a:p>
            <a:r>
              <a:rPr lang="en-US" dirty="0"/>
              <a:t>Imagine a set of waiting threads, lined up in a queue – much like a lineup in front of a busy nightclub or theatre. </a:t>
            </a:r>
          </a:p>
          <a:p>
            <a:r>
              <a:rPr lang="en-US" dirty="0"/>
              <a:t>A semaphore is like a bouncer at the front of the lineup. He only allows threads to proceed when instructed to do so.</a:t>
            </a:r>
          </a:p>
        </p:txBody>
      </p:sp>
      <p:pic>
        <p:nvPicPr>
          <p:cNvPr id="3074" name="Picture 2">
            <a:extLst>
              <a:ext uri="{FF2B5EF4-FFF2-40B4-BE49-F238E27FC236}">
                <a16:creationId xmlns:a16="http://schemas.microsoft.com/office/drawing/2014/main" id="{41E88061-EE45-B07C-C857-BDBF183C6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069" y="3628929"/>
            <a:ext cx="8203701" cy="268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6820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186E5-5342-347F-4A96-D43E67CC0168}"/>
              </a:ext>
            </a:extLst>
          </p:cNvPr>
          <p:cNvSpPr>
            <a:spLocks noGrp="1"/>
          </p:cNvSpPr>
          <p:nvPr>
            <p:ph type="title"/>
          </p:nvPr>
        </p:nvSpPr>
        <p:spPr/>
        <p:txBody>
          <a:bodyPr/>
          <a:lstStyle/>
          <a:p>
            <a:r>
              <a:rPr lang="en-IN" dirty="0"/>
              <a:t>Semaphore Operations</a:t>
            </a:r>
          </a:p>
        </p:txBody>
      </p:sp>
      <p:sp>
        <p:nvSpPr>
          <p:cNvPr id="3" name="Content Placeholder 2">
            <a:extLst>
              <a:ext uri="{FF2B5EF4-FFF2-40B4-BE49-F238E27FC236}">
                <a16:creationId xmlns:a16="http://schemas.microsoft.com/office/drawing/2014/main" id="{48E21ED7-5B01-7772-4704-C692066C5348}"/>
              </a:ext>
            </a:extLst>
          </p:cNvPr>
          <p:cNvSpPr>
            <a:spLocks noGrp="1"/>
          </p:cNvSpPr>
          <p:nvPr>
            <p:ph idx="1"/>
          </p:nvPr>
        </p:nvSpPr>
        <p:spPr/>
        <p:txBody>
          <a:bodyPr>
            <a:normAutofit fontScale="92500" lnSpcReduction="10000"/>
          </a:bodyPr>
          <a:lstStyle/>
          <a:p>
            <a:r>
              <a:rPr lang="en-IN" dirty="0"/>
              <a:t>A </a:t>
            </a:r>
            <a:r>
              <a:rPr lang="en-IN" u="sng" dirty="0"/>
              <a:t>waiting process </a:t>
            </a:r>
            <a:r>
              <a:rPr lang="en-IN" dirty="0"/>
              <a:t>(needing the resource) makes a call to a </a:t>
            </a:r>
            <a:r>
              <a:rPr lang="en-IN" i="1" dirty="0"/>
              <a:t>wait ()</a:t>
            </a:r>
            <a:r>
              <a:rPr lang="en-IN" dirty="0"/>
              <a:t> function of the semaphore. In other words, it stands in the waiting queue of the semaphore</a:t>
            </a:r>
          </a:p>
          <a:p>
            <a:r>
              <a:rPr lang="en-IN" dirty="0"/>
              <a:t>When a </a:t>
            </a:r>
            <a:r>
              <a:rPr lang="en-IN" u="sng" dirty="0"/>
              <a:t>running process </a:t>
            </a:r>
            <a:r>
              <a:rPr lang="en-IN" dirty="0"/>
              <a:t>(who has utilized the resource as per its needs) frees the resource, it calls a </a:t>
            </a:r>
            <a:r>
              <a:rPr lang="en-IN" i="1" dirty="0"/>
              <a:t>signal ()</a:t>
            </a:r>
            <a:r>
              <a:rPr lang="en-IN" dirty="0"/>
              <a:t> function on the semaphore. In other words, one of the waiting processes can now get an access to the resource</a:t>
            </a:r>
          </a:p>
          <a:p>
            <a:r>
              <a:rPr lang="en-IN" dirty="0"/>
              <a:t>To keep a track of how many processes are waiting, the semaphore maintains an integer count</a:t>
            </a:r>
          </a:p>
          <a:p>
            <a:pPr lvl="1"/>
            <a:r>
              <a:rPr lang="en-IN" dirty="0"/>
              <a:t>A </a:t>
            </a:r>
            <a:r>
              <a:rPr lang="en-IN" i="1" dirty="0"/>
              <a:t>wait ()</a:t>
            </a:r>
            <a:r>
              <a:rPr lang="en-IN" dirty="0"/>
              <a:t> call increments the counter</a:t>
            </a:r>
          </a:p>
          <a:p>
            <a:pPr lvl="1"/>
            <a:r>
              <a:rPr lang="en-IN" dirty="0"/>
              <a:t>A </a:t>
            </a:r>
            <a:r>
              <a:rPr lang="en-IN" i="1" dirty="0"/>
              <a:t>signal ()</a:t>
            </a:r>
            <a:r>
              <a:rPr lang="en-IN" dirty="0"/>
              <a:t> call decrements the counter</a:t>
            </a:r>
          </a:p>
          <a:p>
            <a:r>
              <a:rPr lang="en-IN" dirty="0"/>
              <a:t>See diagram on the next page</a:t>
            </a:r>
          </a:p>
        </p:txBody>
      </p:sp>
    </p:spTree>
    <p:extLst>
      <p:ext uri="{BB962C8B-B14F-4D97-AF65-F5344CB8AC3E}">
        <p14:creationId xmlns:p14="http://schemas.microsoft.com/office/powerpoint/2010/main" val="378489883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7116-939D-951F-A501-4A8C3431EACF}"/>
              </a:ext>
            </a:extLst>
          </p:cNvPr>
          <p:cNvSpPr>
            <a:spLocks noGrp="1"/>
          </p:cNvSpPr>
          <p:nvPr>
            <p:ph type="title"/>
          </p:nvPr>
        </p:nvSpPr>
        <p:spPr/>
        <p:txBody>
          <a:bodyPr/>
          <a:lstStyle/>
          <a:p>
            <a:r>
              <a:rPr lang="en-IN" dirty="0"/>
              <a:t>Wait and Signal </a:t>
            </a:r>
            <a:br>
              <a:rPr lang="en-IN" dirty="0"/>
            </a:br>
            <a:r>
              <a:rPr lang="en-IN" dirty="0"/>
              <a:t>Operations</a:t>
            </a:r>
          </a:p>
        </p:txBody>
      </p:sp>
      <p:sp>
        <p:nvSpPr>
          <p:cNvPr id="3" name="Content Placeholder 2">
            <a:extLst>
              <a:ext uri="{FF2B5EF4-FFF2-40B4-BE49-F238E27FC236}">
                <a16:creationId xmlns:a16="http://schemas.microsoft.com/office/drawing/2014/main" id="{D937D34C-B468-B206-3CEF-B8578957086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AB66181-8CBB-44AA-AEE2-C2F4D8EDF169}"/>
              </a:ext>
            </a:extLst>
          </p:cNvPr>
          <p:cNvPicPr>
            <a:picLocks noChangeAspect="1"/>
          </p:cNvPicPr>
          <p:nvPr/>
        </p:nvPicPr>
        <p:blipFill>
          <a:blip r:embed="rId2"/>
          <a:stretch>
            <a:fillRect/>
          </a:stretch>
        </p:blipFill>
        <p:spPr>
          <a:xfrm>
            <a:off x="4491411" y="135448"/>
            <a:ext cx="7077891" cy="5720822"/>
          </a:xfrm>
          <a:prstGeom prst="rect">
            <a:avLst/>
          </a:prstGeom>
        </p:spPr>
      </p:pic>
    </p:spTree>
    <p:extLst>
      <p:ext uri="{BB962C8B-B14F-4D97-AF65-F5344CB8AC3E}">
        <p14:creationId xmlns:p14="http://schemas.microsoft.com/office/powerpoint/2010/main" val="35876090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A52F-C6B6-209A-4545-8EEFADD591EA}"/>
              </a:ext>
            </a:extLst>
          </p:cNvPr>
          <p:cNvSpPr>
            <a:spLocks noGrp="1"/>
          </p:cNvSpPr>
          <p:nvPr>
            <p:ph type="title"/>
          </p:nvPr>
        </p:nvSpPr>
        <p:spPr/>
        <p:txBody>
          <a:bodyPr/>
          <a:lstStyle/>
          <a:p>
            <a:r>
              <a:rPr lang="en-IN" dirty="0"/>
              <a:t>Mutual Exclusion (Mutex)</a:t>
            </a:r>
          </a:p>
        </p:txBody>
      </p:sp>
      <p:sp>
        <p:nvSpPr>
          <p:cNvPr id="3" name="Content Placeholder 2">
            <a:extLst>
              <a:ext uri="{FF2B5EF4-FFF2-40B4-BE49-F238E27FC236}">
                <a16:creationId xmlns:a16="http://schemas.microsoft.com/office/drawing/2014/main" id="{E2EC944F-4794-C722-EC6C-1BC64BA83313}"/>
              </a:ext>
            </a:extLst>
          </p:cNvPr>
          <p:cNvSpPr>
            <a:spLocks noGrp="1"/>
          </p:cNvSpPr>
          <p:nvPr>
            <p:ph idx="1"/>
          </p:nvPr>
        </p:nvSpPr>
        <p:spPr/>
        <p:txBody>
          <a:bodyPr>
            <a:normAutofit/>
          </a:bodyPr>
          <a:lstStyle/>
          <a:p>
            <a:r>
              <a:rPr lang="en-US" b="1" dirty="0"/>
              <a:t>Mutual Exclusion (Mutex)</a:t>
            </a:r>
            <a:r>
              <a:rPr lang="en-US" dirty="0"/>
              <a:t> is an object that allows multiple program threads to share the same resource, such as a file, but not simultaneously. </a:t>
            </a:r>
          </a:p>
          <a:p>
            <a:r>
              <a:rPr lang="en-US" dirty="0"/>
              <a:t>When a program is started, a Mutex is created with a unique name. </a:t>
            </a:r>
          </a:p>
          <a:p>
            <a:r>
              <a:rPr lang="en-US" dirty="0"/>
              <a:t>After this, any thread that needs the resource must lock the Mutex from other threads while it is using the resource. The Mutex is set to unlock when data is no longer needed.</a:t>
            </a:r>
          </a:p>
          <a:p>
            <a:r>
              <a:rPr lang="en-US" dirty="0"/>
              <a:t>Thus, Mutex is a binary variable whose purpose is to provide locking mechanism.</a:t>
            </a:r>
            <a:endParaRPr lang="en-IN" dirty="0"/>
          </a:p>
        </p:txBody>
      </p:sp>
    </p:spTree>
    <p:extLst>
      <p:ext uri="{BB962C8B-B14F-4D97-AF65-F5344CB8AC3E}">
        <p14:creationId xmlns:p14="http://schemas.microsoft.com/office/powerpoint/2010/main" val="179572235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C14D-39F7-C92D-C827-3E6BEA9ED3CA}"/>
              </a:ext>
            </a:extLst>
          </p:cNvPr>
          <p:cNvSpPr>
            <a:spLocks noGrp="1"/>
          </p:cNvSpPr>
          <p:nvPr>
            <p:ph type="title"/>
          </p:nvPr>
        </p:nvSpPr>
        <p:spPr/>
        <p:txBody>
          <a:bodyPr/>
          <a:lstStyle/>
          <a:p>
            <a:r>
              <a:rPr lang="en-IN" dirty="0"/>
              <a:t>General Mutex Operation</a:t>
            </a:r>
          </a:p>
        </p:txBody>
      </p:sp>
      <p:sp>
        <p:nvSpPr>
          <p:cNvPr id="3" name="Content Placeholder 2">
            <a:extLst>
              <a:ext uri="{FF2B5EF4-FFF2-40B4-BE49-F238E27FC236}">
                <a16:creationId xmlns:a16="http://schemas.microsoft.com/office/drawing/2014/main" id="{B8C7FEAB-DDF7-BA0D-66E6-9F499BC5B36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DAE8FA7-A12E-FD4F-9954-2EA455102593}"/>
              </a:ext>
            </a:extLst>
          </p:cNvPr>
          <p:cNvPicPr>
            <a:picLocks noChangeAspect="1"/>
          </p:cNvPicPr>
          <p:nvPr/>
        </p:nvPicPr>
        <p:blipFill>
          <a:blip r:embed="rId2"/>
          <a:stretch>
            <a:fillRect/>
          </a:stretch>
        </p:blipFill>
        <p:spPr>
          <a:xfrm>
            <a:off x="3907737" y="2746160"/>
            <a:ext cx="3092389" cy="2563870"/>
          </a:xfrm>
          <a:prstGeom prst="rect">
            <a:avLst/>
          </a:prstGeom>
        </p:spPr>
      </p:pic>
    </p:spTree>
    <p:extLst>
      <p:ext uri="{BB962C8B-B14F-4D97-AF65-F5344CB8AC3E}">
        <p14:creationId xmlns:p14="http://schemas.microsoft.com/office/powerpoint/2010/main" val="6586513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23F2-9017-AC69-B31C-23A0777426EE}"/>
              </a:ext>
            </a:extLst>
          </p:cNvPr>
          <p:cNvSpPr>
            <a:spLocks noGrp="1"/>
          </p:cNvSpPr>
          <p:nvPr>
            <p:ph type="title"/>
          </p:nvPr>
        </p:nvSpPr>
        <p:spPr/>
        <p:txBody>
          <a:bodyPr/>
          <a:lstStyle/>
          <a:p>
            <a:r>
              <a:rPr lang="en-IN" dirty="0"/>
              <a:t>Semaphore versus Mutex</a:t>
            </a:r>
          </a:p>
        </p:txBody>
      </p:sp>
      <p:sp>
        <p:nvSpPr>
          <p:cNvPr id="3" name="Content Placeholder 2">
            <a:extLst>
              <a:ext uri="{FF2B5EF4-FFF2-40B4-BE49-F238E27FC236}">
                <a16:creationId xmlns:a16="http://schemas.microsoft.com/office/drawing/2014/main" id="{C8AD709F-C592-950E-F5D2-0FB329CA3143}"/>
              </a:ext>
            </a:extLst>
          </p:cNvPr>
          <p:cNvSpPr>
            <a:spLocks noGrp="1"/>
          </p:cNvSpPr>
          <p:nvPr>
            <p:ph sz="half" idx="1"/>
          </p:nvPr>
        </p:nvSpPr>
        <p:spPr/>
        <p:txBody>
          <a:bodyPr>
            <a:normAutofit fontScale="85000" lnSpcReduction="10000"/>
          </a:bodyPr>
          <a:lstStyle/>
          <a:p>
            <a:r>
              <a:rPr lang="en-US" dirty="0"/>
              <a:t>Semaphore is a </a:t>
            </a:r>
            <a:r>
              <a:rPr lang="en-US" u="sng" dirty="0"/>
              <a:t>signaling mechanism</a:t>
            </a:r>
            <a:r>
              <a:rPr lang="en-US" dirty="0"/>
              <a:t>. </a:t>
            </a:r>
          </a:p>
          <a:p>
            <a:r>
              <a:rPr lang="en-US" dirty="0"/>
              <a:t>Semaphore restricts the number of simultaneous users of a shared resource up to a maximum number. </a:t>
            </a:r>
          </a:p>
          <a:p>
            <a:r>
              <a:rPr lang="en-US" dirty="0"/>
              <a:t>Threads can request access to the resource (decrementing the semaphore) and can signal that they have finished using the resource (incrementing the semaphore). </a:t>
            </a:r>
          </a:p>
          <a:p>
            <a:r>
              <a:rPr lang="en-US" dirty="0"/>
              <a:t>It allows number of thread to access shared resources.</a:t>
            </a:r>
            <a:endParaRPr lang="en-IN" dirty="0"/>
          </a:p>
        </p:txBody>
      </p:sp>
      <p:sp>
        <p:nvSpPr>
          <p:cNvPr id="4" name="Content Placeholder 3">
            <a:extLst>
              <a:ext uri="{FF2B5EF4-FFF2-40B4-BE49-F238E27FC236}">
                <a16:creationId xmlns:a16="http://schemas.microsoft.com/office/drawing/2014/main" id="{0FDB951A-4506-2DCC-FCD3-E204D5587224}"/>
              </a:ext>
            </a:extLst>
          </p:cNvPr>
          <p:cNvSpPr>
            <a:spLocks noGrp="1"/>
          </p:cNvSpPr>
          <p:nvPr>
            <p:ph sz="half" idx="2"/>
          </p:nvPr>
        </p:nvSpPr>
        <p:spPr/>
        <p:txBody>
          <a:bodyPr>
            <a:normAutofit fontScale="85000" lnSpcReduction="10000"/>
          </a:bodyPr>
          <a:lstStyle/>
          <a:p>
            <a:endParaRPr lang="en-IN"/>
          </a:p>
        </p:txBody>
      </p:sp>
      <p:pic>
        <p:nvPicPr>
          <p:cNvPr id="6" name="Picture 5">
            <a:extLst>
              <a:ext uri="{FF2B5EF4-FFF2-40B4-BE49-F238E27FC236}">
                <a16:creationId xmlns:a16="http://schemas.microsoft.com/office/drawing/2014/main" id="{B337AB43-F931-FDCB-1D3F-FA8BD46E2F17}"/>
              </a:ext>
            </a:extLst>
          </p:cNvPr>
          <p:cNvPicPr>
            <a:picLocks noChangeAspect="1"/>
          </p:cNvPicPr>
          <p:nvPr/>
        </p:nvPicPr>
        <p:blipFill>
          <a:blip r:embed="rId2"/>
          <a:stretch>
            <a:fillRect/>
          </a:stretch>
        </p:blipFill>
        <p:spPr>
          <a:xfrm>
            <a:off x="6172200" y="2708158"/>
            <a:ext cx="5386008" cy="1441684"/>
          </a:xfrm>
          <a:prstGeom prst="rect">
            <a:avLst/>
          </a:prstGeom>
        </p:spPr>
      </p:pic>
    </p:spTree>
    <p:extLst>
      <p:ext uri="{BB962C8B-B14F-4D97-AF65-F5344CB8AC3E}">
        <p14:creationId xmlns:p14="http://schemas.microsoft.com/office/powerpoint/2010/main" val="77221031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0A162A-78E1-42DF-AD50-B4E5F0CFEBDC}"/>
              </a:ext>
            </a:extLst>
          </p:cNvPr>
          <p:cNvSpPr>
            <a:spLocks noGrp="1"/>
          </p:cNvSpPr>
          <p:nvPr>
            <p:ph type="title"/>
          </p:nvPr>
        </p:nvSpPr>
        <p:spPr/>
        <p:txBody>
          <a:bodyPr/>
          <a:lstStyle/>
          <a:p>
            <a:r>
              <a:rPr lang="en-IN" dirty="0"/>
              <a:t>Main Differences</a:t>
            </a:r>
          </a:p>
        </p:txBody>
      </p:sp>
      <p:sp>
        <p:nvSpPr>
          <p:cNvPr id="6" name="Content Placeholder 5">
            <a:extLst>
              <a:ext uri="{FF2B5EF4-FFF2-40B4-BE49-F238E27FC236}">
                <a16:creationId xmlns:a16="http://schemas.microsoft.com/office/drawing/2014/main" id="{9958E078-04F6-296C-6F3A-6746F5B883B6}"/>
              </a:ext>
            </a:extLst>
          </p:cNvPr>
          <p:cNvSpPr>
            <a:spLocks noGrp="1"/>
          </p:cNvSpPr>
          <p:nvPr>
            <p:ph idx="1"/>
          </p:nvPr>
        </p:nvSpPr>
        <p:spPr/>
        <p:txBody>
          <a:bodyPr/>
          <a:lstStyle/>
          <a:p>
            <a:r>
              <a:rPr lang="en-US" dirty="0"/>
              <a:t>Mutex is locking mechanism ownership method. Semaphore is a signaling mechanism.</a:t>
            </a:r>
          </a:p>
          <a:p>
            <a:r>
              <a:rPr lang="en-US" dirty="0"/>
              <a:t>Mutex works in user space but semaphore works in kernel space.</a:t>
            </a:r>
          </a:p>
          <a:p>
            <a:r>
              <a:rPr lang="en-US" dirty="0"/>
              <a:t>Mutex is generally binary, semaphore is an integer.</a:t>
            </a:r>
            <a:endParaRPr lang="en-IN" dirty="0"/>
          </a:p>
        </p:txBody>
      </p:sp>
    </p:spTree>
    <p:extLst>
      <p:ext uri="{BB962C8B-B14F-4D97-AF65-F5344CB8AC3E}">
        <p14:creationId xmlns:p14="http://schemas.microsoft.com/office/powerpoint/2010/main" val="3419900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C53-7AB4-B0B3-78FF-B1EEC459B9C3}"/>
              </a:ext>
            </a:extLst>
          </p:cNvPr>
          <p:cNvSpPr>
            <a:spLocks noGrp="1"/>
          </p:cNvSpPr>
          <p:nvPr>
            <p:ph type="title"/>
          </p:nvPr>
        </p:nvSpPr>
        <p:spPr/>
        <p:txBody>
          <a:bodyPr/>
          <a:lstStyle/>
          <a:p>
            <a:r>
              <a:rPr lang="en-IN" dirty="0"/>
              <a:t>Producer-Consumer Problem</a:t>
            </a:r>
          </a:p>
        </p:txBody>
      </p:sp>
      <p:sp>
        <p:nvSpPr>
          <p:cNvPr id="3" name="Content Placeholder 2">
            <a:extLst>
              <a:ext uri="{FF2B5EF4-FFF2-40B4-BE49-F238E27FC236}">
                <a16:creationId xmlns:a16="http://schemas.microsoft.com/office/drawing/2014/main" id="{2F8969A5-5722-63A2-D9DB-881D646EF006}"/>
              </a:ext>
            </a:extLst>
          </p:cNvPr>
          <p:cNvSpPr>
            <a:spLocks noGrp="1"/>
          </p:cNvSpPr>
          <p:nvPr>
            <p:ph idx="1"/>
          </p:nvPr>
        </p:nvSpPr>
        <p:spPr/>
        <p:txBody>
          <a:bodyPr>
            <a:normAutofit fontScale="92500" lnSpcReduction="10000"/>
          </a:bodyPr>
          <a:lstStyle/>
          <a:p>
            <a:r>
              <a:rPr lang="en-IN" b="1" dirty="0"/>
              <a:t>Producer-consumer problem</a:t>
            </a:r>
            <a:r>
              <a:rPr lang="en-IN" dirty="0"/>
              <a:t> is also known as the </a:t>
            </a:r>
            <a:r>
              <a:rPr lang="en-IN" b="1" dirty="0"/>
              <a:t>bounded-buffer problem</a:t>
            </a:r>
            <a:endParaRPr lang="en-IN" dirty="0"/>
          </a:p>
          <a:p>
            <a:r>
              <a:rPr lang="en-IN" dirty="0"/>
              <a:t>Two processes share a common fixed-size buffer</a:t>
            </a:r>
          </a:p>
          <a:p>
            <a:pPr lvl="1"/>
            <a:r>
              <a:rPr lang="en-IN" dirty="0"/>
              <a:t>The producer puts information in</a:t>
            </a:r>
          </a:p>
          <a:p>
            <a:pPr lvl="1"/>
            <a:r>
              <a:rPr lang="en-IN" dirty="0"/>
              <a:t>The consumer takes it out</a:t>
            </a:r>
          </a:p>
          <a:p>
            <a:r>
              <a:rPr lang="en-IN" dirty="0"/>
              <a:t>If the producer wants to write more information but the buffer is full, the producer goes to sleep and is woken up when the consumer removes one or more items from the buffer</a:t>
            </a:r>
          </a:p>
          <a:p>
            <a:r>
              <a:rPr lang="en-IN" dirty="0"/>
              <a:t>If the consumer wants to read more information but the buffer is empty, the consumer goes to sleep and is woken up when the producer adds one or more items to the buffer</a:t>
            </a:r>
          </a:p>
        </p:txBody>
      </p:sp>
    </p:spTree>
    <p:extLst>
      <p:ext uri="{BB962C8B-B14F-4D97-AF65-F5344CB8AC3E}">
        <p14:creationId xmlns:p14="http://schemas.microsoft.com/office/powerpoint/2010/main" val="29407209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0616-2547-F337-CA85-80301DB048F4}"/>
              </a:ext>
            </a:extLst>
          </p:cNvPr>
          <p:cNvSpPr>
            <a:spLocks noGrp="1"/>
          </p:cNvSpPr>
          <p:nvPr>
            <p:ph type="title"/>
          </p:nvPr>
        </p:nvSpPr>
        <p:spPr/>
        <p:txBody>
          <a:bodyPr/>
          <a:lstStyle/>
          <a:p>
            <a:r>
              <a:rPr lang="en-IN" dirty="0"/>
              <a:t>Producer-Consumer Problem</a:t>
            </a:r>
          </a:p>
        </p:txBody>
      </p:sp>
      <p:sp>
        <p:nvSpPr>
          <p:cNvPr id="3" name="Content Placeholder 2">
            <a:extLst>
              <a:ext uri="{FF2B5EF4-FFF2-40B4-BE49-F238E27FC236}">
                <a16:creationId xmlns:a16="http://schemas.microsoft.com/office/drawing/2014/main" id="{93A9AE17-137E-5350-B682-DB4C66D112F4}"/>
              </a:ext>
            </a:extLst>
          </p:cNvPr>
          <p:cNvSpPr>
            <a:spLocks noGrp="1"/>
          </p:cNvSpPr>
          <p:nvPr>
            <p:ph idx="1"/>
          </p:nvPr>
        </p:nvSpPr>
        <p:spPr/>
        <p:txBody>
          <a:bodyPr/>
          <a:lstStyle/>
          <a:p>
            <a:endParaRPr lang="en-IN"/>
          </a:p>
        </p:txBody>
      </p:sp>
      <p:pic>
        <p:nvPicPr>
          <p:cNvPr id="1026" name="Picture 2" descr="Producer Consumer Problem in C">
            <a:extLst>
              <a:ext uri="{FF2B5EF4-FFF2-40B4-BE49-F238E27FC236}">
                <a16:creationId xmlns:a16="http://schemas.microsoft.com/office/drawing/2014/main" id="{089C5836-FEB6-C19F-43F6-55FB46878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858" y="2094536"/>
            <a:ext cx="6718283" cy="335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16875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79E3-9C90-B75A-6B62-083695F831E1}"/>
              </a:ext>
            </a:extLst>
          </p:cNvPr>
          <p:cNvSpPr>
            <a:spLocks noGrp="1"/>
          </p:cNvSpPr>
          <p:nvPr>
            <p:ph type="title"/>
          </p:nvPr>
        </p:nvSpPr>
        <p:spPr/>
        <p:txBody>
          <a:bodyPr/>
          <a:lstStyle/>
          <a:p>
            <a:r>
              <a:rPr lang="en-IN" dirty="0"/>
              <a:t>The Variables</a:t>
            </a:r>
          </a:p>
        </p:txBody>
      </p:sp>
      <p:sp>
        <p:nvSpPr>
          <p:cNvPr id="3" name="Content Placeholder 2">
            <a:extLst>
              <a:ext uri="{FF2B5EF4-FFF2-40B4-BE49-F238E27FC236}">
                <a16:creationId xmlns:a16="http://schemas.microsoft.com/office/drawing/2014/main" id="{E01AA7BC-0CC3-D40E-AAEE-ADEB105F5F37}"/>
              </a:ext>
            </a:extLst>
          </p:cNvPr>
          <p:cNvSpPr>
            <a:spLocks noGrp="1"/>
          </p:cNvSpPr>
          <p:nvPr>
            <p:ph idx="1"/>
          </p:nvPr>
        </p:nvSpPr>
        <p:spPr/>
        <p:txBody>
          <a:bodyPr>
            <a:normAutofit fontScale="92500" lnSpcReduction="10000"/>
          </a:bodyPr>
          <a:lstStyle/>
          <a:p>
            <a:r>
              <a:rPr lang="en-IN" dirty="0"/>
              <a:t>We will have a </a:t>
            </a:r>
            <a:r>
              <a:rPr lang="en-IN" i="1" dirty="0"/>
              <a:t>count </a:t>
            </a:r>
            <a:r>
              <a:rPr lang="en-IN" dirty="0"/>
              <a:t>variable that indicates the current number of items in the buffer</a:t>
            </a:r>
          </a:p>
          <a:p>
            <a:r>
              <a:rPr lang="en-IN" dirty="0"/>
              <a:t>Another variable </a:t>
            </a:r>
            <a:r>
              <a:rPr lang="en-IN" i="1" dirty="0"/>
              <a:t>n</a:t>
            </a:r>
            <a:r>
              <a:rPr lang="en-IN" dirty="0"/>
              <a:t> will indicate the maximum capacity of the buffer</a:t>
            </a:r>
          </a:p>
          <a:p>
            <a:r>
              <a:rPr lang="en-IN" dirty="0"/>
              <a:t>The producer checks if count equals n</a:t>
            </a:r>
          </a:p>
          <a:p>
            <a:pPr lvl="1"/>
            <a:r>
              <a:rPr lang="en-IN" dirty="0"/>
              <a:t>If yes, it goes to sleep</a:t>
            </a:r>
          </a:p>
          <a:p>
            <a:pPr lvl="1"/>
            <a:r>
              <a:rPr lang="en-IN" dirty="0"/>
              <a:t>If not, it adds an item and increments count</a:t>
            </a:r>
          </a:p>
          <a:p>
            <a:r>
              <a:rPr lang="en-IN" dirty="0"/>
              <a:t>The consumer checks if n equals 0</a:t>
            </a:r>
          </a:p>
          <a:p>
            <a:pPr lvl="1"/>
            <a:r>
              <a:rPr lang="en-IN" dirty="0"/>
              <a:t>If yes, it goes to sleep</a:t>
            </a:r>
          </a:p>
          <a:p>
            <a:pPr lvl="1"/>
            <a:r>
              <a:rPr lang="en-IN" dirty="0"/>
              <a:t>If not, it removes an item and decrements count</a:t>
            </a:r>
          </a:p>
          <a:p>
            <a:r>
              <a:rPr lang="en-IN" dirty="0"/>
              <a:t>Both producer and consumer check if the other needs to be awakened, and if yes, do so</a:t>
            </a:r>
          </a:p>
          <a:p>
            <a:endParaRPr lang="en-IN" dirty="0"/>
          </a:p>
        </p:txBody>
      </p:sp>
    </p:spTree>
    <p:extLst>
      <p:ext uri="{BB962C8B-B14F-4D97-AF65-F5344CB8AC3E}">
        <p14:creationId xmlns:p14="http://schemas.microsoft.com/office/powerpoint/2010/main" val="81450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How does the CPU know which ISR to call?</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a:bodyPr>
          <a:lstStyle/>
          <a:p>
            <a:r>
              <a:rPr lang="en-IN" dirty="0"/>
              <a:t>Each type of interrupt is assigned a unique </a:t>
            </a:r>
            <a:r>
              <a:rPr lang="en-IN" b="1" dirty="0"/>
              <a:t>interrupt number</a:t>
            </a:r>
          </a:p>
          <a:p>
            <a:r>
              <a:rPr lang="en-US" dirty="0"/>
              <a:t>The interrupt number and its corresponding instructions set address (or process’s base address) are stored in a vector table known as </a:t>
            </a:r>
            <a:r>
              <a:rPr lang="en-US" b="1" dirty="0"/>
              <a:t>Interrupt Vector Table (IVT)</a:t>
            </a:r>
            <a:r>
              <a:rPr lang="en-US" dirty="0"/>
              <a:t>, see next slide</a:t>
            </a:r>
          </a:p>
          <a:p>
            <a:r>
              <a:rPr lang="en-US" dirty="0"/>
              <a:t>Using the interrupt number and IVT, the CPU comes to know about the base address of the process that is needed to handle the respective interrupt</a:t>
            </a:r>
          </a:p>
          <a:p>
            <a:r>
              <a:rPr lang="en-US" dirty="0"/>
              <a:t>Now, the control is given to that process to handle the interrupt and this process is known as </a:t>
            </a:r>
            <a:r>
              <a:rPr lang="en-US" b="1" dirty="0"/>
              <a:t>Interrupt Service Routine (ISR)</a:t>
            </a:r>
            <a:endParaRPr lang="en-IN" dirty="0"/>
          </a:p>
        </p:txBody>
      </p:sp>
    </p:spTree>
    <p:extLst>
      <p:ext uri="{BB962C8B-B14F-4D97-AF65-F5344CB8AC3E}">
        <p14:creationId xmlns:p14="http://schemas.microsoft.com/office/powerpoint/2010/main" val="27894642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4288-01D9-C2CF-76F3-1E3674CD9541}"/>
              </a:ext>
            </a:extLst>
          </p:cNvPr>
          <p:cNvSpPr>
            <a:spLocks noGrp="1"/>
          </p:cNvSpPr>
          <p:nvPr>
            <p:ph type="title"/>
          </p:nvPr>
        </p:nvSpPr>
        <p:spPr/>
        <p:txBody>
          <a:bodyPr/>
          <a:lstStyle/>
          <a:p>
            <a:r>
              <a:rPr lang="en-IN" dirty="0"/>
              <a:t>Race Condition</a:t>
            </a:r>
          </a:p>
        </p:txBody>
      </p:sp>
      <p:sp>
        <p:nvSpPr>
          <p:cNvPr id="3" name="Content Placeholder 2">
            <a:extLst>
              <a:ext uri="{FF2B5EF4-FFF2-40B4-BE49-F238E27FC236}">
                <a16:creationId xmlns:a16="http://schemas.microsoft.com/office/drawing/2014/main" id="{2E6837C4-82B4-F91E-FB5B-0C1B42E645EC}"/>
              </a:ext>
            </a:extLst>
          </p:cNvPr>
          <p:cNvSpPr>
            <a:spLocks noGrp="1"/>
          </p:cNvSpPr>
          <p:nvPr>
            <p:ph idx="1"/>
          </p:nvPr>
        </p:nvSpPr>
        <p:spPr/>
        <p:txBody>
          <a:bodyPr>
            <a:normAutofit fontScale="70000" lnSpcReduction="20000"/>
          </a:bodyPr>
          <a:lstStyle/>
          <a:p>
            <a:r>
              <a:rPr lang="en-IN" dirty="0"/>
              <a:t>A problem called as </a:t>
            </a:r>
            <a:r>
              <a:rPr lang="en-IN" b="1" dirty="0"/>
              <a:t>race condition</a:t>
            </a:r>
            <a:r>
              <a:rPr lang="en-IN" dirty="0"/>
              <a:t> can occur because there are no restrictions on accessing the </a:t>
            </a:r>
            <a:r>
              <a:rPr lang="en-IN" i="1" dirty="0"/>
              <a:t>count</a:t>
            </a:r>
            <a:r>
              <a:rPr lang="en-IN" dirty="0"/>
              <a:t> variable</a:t>
            </a:r>
          </a:p>
          <a:p>
            <a:r>
              <a:rPr lang="en-IN" dirty="0"/>
              <a:t>Suppose the buffer is empty and the consumer has just read the count variable to find its value as 0</a:t>
            </a:r>
          </a:p>
          <a:p>
            <a:r>
              <a:rPr lang="en-IN" dirty="0"/>
              <a:t>Naturally, the scheduler will stop the consumer and decide to start the producer</a:t>
            </a:r>
          </a:p>
          <a:p>
            <a:r>
              <a:rPr lang="en-IN" dirty="0"/>
              <a:t>The producer inserts an item in the buffer and increments the count and notices that it is now 1</a:t>
            </a:r>
          </a:p>
          <a:p>
            <a:r>
              <a:rPr lang="en-IN" dirty="0"/>
              <a:t>Since count was 0 and thus the consumer must be sleeping, the producer tries to wake up the consumer</a:t>
            </a:r>
          </a:p>
          <a:p>
            <a:r>
              <a:rPr lang="en-IN" dirty="0"/>
              <a:t>However, the consumer was not sleeping, and hence this wake up call is lost</a:t>
            </a:r>
          </a:p>
          <a:p>
            <a:r>
              <a:rPr lang="en-IN" dirty="0"/>
              <a:t>The consumer still thinks that count = 0, so it will go to sleep</a:t>
            </a:r>
          </a:p>
          <a:p>
            <a:r>
              <a:rPr lang="en-IN" dirty="0"/>
              <a:t>Sooner or later, the producer will fill the buffer and also go to sleep</a:t>
            </a:r>
          </a:p>
          <a:p>
            <a:r>
              <a:rPr lang="en-IN" dirty="0"/>
              <a:t>Both will sleep forever</a:t>
            </a:r>
          </a:p>
          <a:p>
            <a:r>
              <a:rPr lang="en-IN" dirty="0"/>
              <a:t>Solution: </a:t>
            </a:r>
            <a:r>
              <a:rPr lang="en-IN" b="1" dirty="0"/>
              <a:t>Semaphore</a:t>
            </a:r>
            <a:r>
              <a:rPr lang="en-IN" dirty="0"/>
              <a:t>, discussed earlier</a:t>
            </a:r>
          </a:p>
        </p:txBody>
      </p:sp>
    </p:spTree>
    <p:extLst>
      <p:ext uri="{BB962C8B-B14F-4D97-AF65-F5344CB8AC3E}">
        <p14:creationId xmlns:p14="http://schemas.microsoft.com/office/powerpoint/2010/main" val="22804357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0179E-59AA-2388-C1E6-658F08C55404}"/>
              </a:ext>
            </a:extLst>
          </p:cNvPr>
          <p:cNvSpPr>
            <a:spLocks noGrp="1"/>
          </p:cNvSpPr>
          <p:nvPr>
            <p:ph type="title"/>
          </p:nvPr>
        </p:nvSpPr>
        <p:spPr/>
        <p:txBody>
          <a:bodyPr/>
          <a:lstStyle/>
          <a:p>
            <a:r>
              <a:rPr lang="en-IN" dirty="0"/>
              <a:t>semaphore.py</a:t>
            </a:r>
          </a:p>
        </p:txBody>
      </p:sp>
      <p:sp>
        <p:nvSpPr>
          <p:cNvPr id="3" name="Content Placeholder 2">
            <a:extLst>
              <a:ext uri="{FF2B5EF4-FFF2-40B4-BE49-F238E27FC236}">
                <a16:creationId xmlns:a16="http://schemas.microsoft.com/office/drawing/2014/main" id="{33286096-A66F-CE29-48EC-5AEE30EE7D00}"/>
              </a:ext>
            </a:extLst>
          </p:cNvPr>
          <p:cNvSpPr>
            <a:spLocks noGrp="1"/>
          </p:cNvSpPr>
          <p:nvPr>
            <p:ph idx="1"/>
          </p:nvPr>
        </p:nvSpPr>
        <p:spPr/>
        <p:txBody>
          <a:bodyPr>
            <a:normAutofit fontScale="25000" lnSpcReduction="20000"/>
          </a:bodyPr>
          <a:lstStyle/>
          <a:p>
            <a:r>
              <a:rPr lang="en-US" dirty="0"/>
              <a:t># importing the modules</a:t>
            </a:r>
          </a:p>
          <a:p>
            <a:r>
              <a:rPr lang="en-US" dirty="0"/>
              <a:t>from threading import *		</a:t>
            </a:r>
          </a:p>
          <a:p>
            <a:r>
              <a:rPr lang="en-US" dirty="0"/>
              <a:t>import time		</a:t>
            </a:r>
          </a:p>
          <a:p>
            <a:endParaRPr lang="en-US" dirty="0"/>
          </a:p>
          <a:p>
            <a:r>
              <a:rPr lang="en-US" dirty="0"/>
              <a:t># creating thread instance where count = 3</a:t>
            </a:r>
          </a:p>
          <a:p>
            <a:r>
              <a:rPr lang="en-US" dirty="0"/>
              <a:t>obj = Semaphore(3)		</a:t>
            </a:r>
          </a:p>
          <a:p>
            <a:endParaRPr lang="en-US" dirty="0"/>
          </a:p>
          <a:p>
            <a:r>
              <a:rPr lang="en-US" dirty="0"/>
              <a:t># creating instance</a:t>
            </a:r>
          </a:p>
          <a:p>
            <a:r>
              <a:rPr lang="en-US" dirty="0"/>
              <a:t>def display(name):	</a:t>
            </a:r>
          </a:p>
          <a:p>
            <a:r>
              <a:rPr lang="en-US" dirty="0"/>
              <a:t>	</a:t>
            </a:r>
          </a:p>
          <a:p>
            <a:r>
              <a:rPr lang="en-US" dirty="0"/>
              <a:t>	# calling acquire method</a:t>
            </a:r>
          </a:p>
          <a:p>
            <a:r>
              <a:rPr lang="en-US" dirty="0"/>
              <a:t>	</a:t>
            </a:r>
            <a:r>
              <a:rPr lang="en-US" dirty="0" err="1"/>
              <a:t>obj.acquire</a:t>
            </a:r>
            <a:r>
              <a:rPr lang="en-US" dirty="0"/>
              <a:t>()				</a:t>
            </a:r>
          </a:p>
          <a:p>
            <a:r>
              <a:rPr lang="en-US" dirty="0"/>
              <a:t>	for </a:t>
            </a:r>
            <a:r>
              <a:rPr lang="en-US" dirty="0" err="1"/>
              <a:t>i</a:t>
            </a:r>
            <a:r>
              <a:rPr lang="en-US" dirty="0"/>
              <a:t> in range(5):</a:t>
            </a:r>
          </a:p>
          <a:p>
            <a:r>
              <a:rPr lang="en-US" dirty="0"/>
              <a:t>		print('Hello, ', end = '')</a:t>
            </a:r>
          </a:p>
          <a:p>
            <a:r>
              <a:rPr lang="en-US" dirty="0"/>
              <a:t>		</a:t>
            </a:r>
            <a:r>
              <a:rPr lang="en-US" dirty="0" err="1"/>
              <a:t>time.sleep</a:t>
            </a:r>
            <a:r>
              <a:rPr lang="en-US" dirty="0"/>
              <a:t>(1)</a:t>
            </a:r>
          </a:p>
          <a:p>
            <a:r>
              <a:rPr lang="en-US" dirty="0"/>
              <a:t>		print(name)</a:t>
            </a:r>
          </a:p>
          <a:p>
            <a:r>
              <a:rPr lang="en-US" dirty="0"/>
              <a:t>		</a:t>
            </a:r>
          </a:p>
          <a:p>
            <a:r>
              <a:rPr lang="en-US" dirty="0"/>
              <a:t>		# calling release method</a:t>
            </a:r>
          </a:p>
          <a:p>
            <a:r>
              <a:rPr lang="en-US" dirty="0"/>
              <a:t>		</a:t>
            </a:r>
            <a:r>
              <a:rPr lang="en-US" dirty="0" err="1"/>
              <a:t>obj.release</a:t>
            </a:r>
            <a:r>
              <a:rPr lang="en-US" dirty="0"/>
              <a:t>()	</a:t>
            </a:r>
          </a:p>
          <a:p>
            <a:r>
              <a:rPr lang="en-US" dirty="0"/>
              <a:t>		</a:t>
            </a:r>
          </a:p>
          <a:p>
            <a:r>
              <a:rPr lang="en-US" dirty="0"/>
              <a:t># creating multiple thread</a:t>
            </a:r>
          </a:p>
          <a:p>
            <a:r>
              <a:rPr lang="en-US" dirty="0"/>
              <a:t>t1 = Thread(target = display , </a:t>
            </a:r>
            <a:r>
              <a:rPr lang="en-US" dirty="0" err="1"/>
              <a:t>args</a:t>
            </a:r>
            <a:r>
              <a:rPr lang="en-US" dirty="0"/>
              <a:t> = ('Thread-1',))</a:t>
            </a:r>
          </a:p>
          <a:p>
            <a:r>
              <a:rPr lang="en-US" dirty="0"/>
              <a:t>t2 = Thread(target = display , </a:t>
            </a:r>
            <a:r>
              <a:rPr lang="en-US" dirty="0" err="1"/>
              <a:t>args</a:t>
            </a:r>
            <a:r>
              <a:rPr lang="en-US" dirty="0"/>
              <a:t> = ('Thread-2',))</a:t>
            </a:r>
          </a:p>
          <a:p>
            <a:r>
              <a:rPr lang="en-US" dirty="0"/>
              <a:t>t3 = Thread(target = display , </a:t>
            </a:r>
            <a:r>
              <a:rPr lang="en-US" dirty="0" err="1"/>
              <a:t>args</a:t>
            </a:r>
            <a:r>
              <a:rPr lang="en-US" dirty="0"/>
              <a:t> = ('Thread-3',))</a:t>
            </a:r>
          </a:p>
          <a:p>
            <a:r>
              <a:rPr lang="en-US" dirty="0"/>
              <a:t>t4 = Thread(target = display , </a:t>
            </a:r>
            <a:r>
              <a:rPr lang="en-US" dirty="0" err="1"/>
              <a:t>args</a:t>
            </a:r>
            <a:r>
              <a:rPr lang="en-US" dirty="0"/>
              <a:t> = ('Thread-4',))</a:t>
            </a:r>
          </a:p>
          <a:p>
            <a:r>
              <a:rPr lang="en-US" dirty="0"/>
              <a:t>t5 = Thread(target = display , </a:t>
            </a:r>
            <a:r>
              <a:rPr lang="en-US" dirty="0" err="1"/>
              <a:t>args</a:t>
            </a:r>
            <a:r>
              <a:rPr lang="en-US" dirty="0"/>
              <a:t> = ('Thread-5',))</a:t>
            </a:r>
          </a:p>
          <a:p>
            <a:endParaRPr lang="en-US" dirty="0"/>
          </a:p>
          <a:p>
            <a:r>
              <a:rPr lang="en-US" dirty="0"/>
              <a:t># calling the threads</a:t>
            </a:r>
          </a:p>
          <a:p>
            <a:r>
              <a:rPr lang="en-US" dirty="0"/>
              <a:t>t1.start()</a:t>
            </a:r>
          </a:p>
          <a:p>
            <a:r>
              <a:rPr lang="en-US" dirty="0"/>
              <a:t>t2.start()</a:t>
            </a:r>
          </a:p>
          <a:p>
            <a:r>
              <a:rPr lang="en-US" dirty="0"/>
              <a:t>t3.start()</a:t>
            </a:r>
          </a:p>
          <a:p>
            <a:r>
              <a:rPr lang="en-US" dirty="0"/>
              <a:t>t4.start()</a:t>
            </a:r>
          </a:p>
          <a:p>
            <a:r>
              <a:rPr lang="en-US" dirty="0"/>
              <a:t>t5.start()</a:t>
            </a:r>
          </a:p>
          <a:p>
            <a:endParaRPr lang="en-IN" dirty="0"/>
          </a:p>
        </p:txBody>
      </p:sp>
    </p:spTree>
    <p:extLst>
      <p:ext uri="{BB962C8B-B14F-4D97-AF65-F5344CB8AC3E}">
        <p14:creationId xmlns:p14="http://schemas.microsoft.com/office/powerpoint/2010/main" val="9743155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22D0-05CC-A977-D933-ACDCFB8232BC}"/>
              </a:ext>
            </a:extLst>
          </p:cNvPr>
          <p:cNvSpPr>
            <a:spLocks noGrp="1"/>
          </p:cNvSpPr>
          <p:nvPr>
            <p:ph type="title"/>
          </p:nvPr>
        </p:nvSpPr>
        <p:spPr/>
        <p:txBody>
          <a:bodyPr/>
          <a:lstStyle/>
          <a:p>
            <a:r>
              <a:rPr lang="en-IN" dirty="0"/>
              <a:t>mutex.py</a:t>
            </a:r>
          </a:p>
        </p:txBody>
      </p:sp>
      <p:sp>
        <p:nvSpPr>
          <p:cNvPr id="3" name="Content Placeholder 2">
            <a:extLst>
              <a:ext uri="{FF2B5EF4-FFF2-40B4-BE49-F238E27FC236}">
                <a16:creationId xmlns:a16="http://schemas.microsoft.com/office/drawing/2014/main" id="{4FE9A287-E67C-5230-29E9-FBF116A368B9}"/>
              </a:ext>
            </a:extLst>
          </p:cNvPr>
          <p:cNvSpPr>
            <a:spLocks noGrp="1"/>
          </p:cNvSpPr>
          <p:nvPr>
            <p:ph idx="1"/>
          </p:nvPr>
        </p:nvSpPr>
        <p:spPr/>
        <p:txBody>
          <a:bodyPr>
            <a:normAutofit fontScale="25000" lnSpcReduction="20000"/>
          </a:bodyPr>
          <a:lstStyle/>
          <a:p>
            <a:r>
              <a:rPr lang="en-US" dirty="0"/>
              <a:t># example of a mutual exclusion (mutex) lock</a:t>
            </a:r>
          </a:p>
          <a:p>
            <a:r>
              <a:rPr lang="en-US" dirty="0"/>
              <a:t>from time import sleep</a:t>
            </a:r>
          </a:p>
          <a:p>
            <a:r>
              <a:rPr lang="en-US" dirty="0"/>
              <a:t>from random import random</a:t>
            </a:r>
          </a:p>
          <a:p>
            <a:r>
              <a:rPr lang="en-US" dirty="0"/>
              <a:t>from threading import Thread</a:t>
            </a:r>
          </a:p>
          <a:p>
            <a:r>
              <a:rPr lang="en-US" dirty="0"/>
              <a:t>from threading import Lock</a:t>
            </a:r>
          </a:p>
          <a:p>
            <a:r>
              <a:rPr lang="en-US" dirty="0"/>
              <a:t> </a:t>
            </a:r>
          </a:p>
          <a:p>
            <a:r>
              <a:rPr lang="en-US" dirty="0"/>
              <a:t># work function</a:t>
            </a:r>
          </a:p>
          <a:p>
            <a:r>
              <a:rPr lang="en-US" dirty="0"/>
              <a:t>def task(lock, identifier, value):</a:t>
            </a:r>
          </a:p>
          <a:p>
            <a:r>
              <a:rPr lang="en-US" dirty="0"/>
              <a:t>    # acquire the lock</a:t>
            </a:r>
          </a:p>
          <a:p>
            <a:r>
              <a:rPr lang="en-US" dirty="0"/>
              <a:t>    with lock:</a:t>
            </a:r>
          </a:p>
          <a:p>
            <a:r>
              <a:rPr lang="en-US" dirty="0"/>
              <a:t>        print(f'&gt;thread {identifier} got the lock, sleeping for {value}')</a:t>
            </a:r>
          </a:p>
          <a:p>
            <a:r>
              <a:rPr lang="en-US" dirty="0"/>
              <a:t>        sleep(value)</a:t>
            </a:r>
          </a:p>
          <a:p>
            <a:r>
              <a:rPr lang="en-US" dirty="0"/>
              <a:t> </a:t>
            </a:r>
          </a:p>
          <a:p>
            <a:r>
              <a:rPr lang="en-US" dirty="0"/>
              <a:t># create a shared lock</a:t>
            </a:r>
          </a:p>
          <a:p>
            <a:r>
              <a:rPr lang="en-US" dirty="0"/>
              <a:t>lock = Lock()</a:t>
            </a:r>
          </a:p>
          <a:p>
            <a:r>
              <a:rPr lang="en-US" dirty="0"/>
              <a:t># start a few threads that attempt to execute the same critical section</a:t>
            </a:r>
          </a:p>
          <a:p>
            <a:r>
              <a:rPr lang="en-US" dirty="0"/>
              <a:t>for </a:t>
            </a:r>
            <a:r>
              <a:rPr lang="en-US" dirty="0" err="1"/>
              <a:t>i</a:t>
            </a:r>
            <a:r>
              <a:rPr lang="en-US" dirty="0"/>
              <a:t> in range(10):</a:t>
            </a:r>
          </a:p>
          <a:p>
            <a:r>
              <a:rPr lang="en-US" dirty="0"/>
              <a:t>    # start a thread</a:t>
            </a:r>
          </a:p>
          <a:p>
            <a:r>
              <a:rPr lang="en-US" dirty="0"/>
              <a:t>    Thread(target=task, </a:t>
            </a:r>
            <a:r>
              <a:rPr lang="en-US" dirty="0" err="1"/>
              <a:t>args</a:t>
            </a:r>
            <a:r>
              <a:rPr lang="en-US" dirty="0"/>
              <a:t>=(lock, </a:t>
            </a:r>
            <a:r>
              <a:rPr lang="en-US" dirty="0" err="1"/>
              <a:t>i</a:t>
            </a:r>
            <a:r>
              <a:rPr lang="en-US" dirty="0"/>
              <a:t>, random())).start()</a:t>
            </a:r>
          </a:p>
          <a:p>
            <a:r>
              <a:rPr lang="en-US" dirty="0"/>
              <a:t># wait for all threads to finish...</a:t>
            </a:r>
            <a:endParaRPr lang="en-IN" dirty="0"/>
          </a:p>
        </p:txBody>
      </p:sp>
    </p:spTree>
    <p:extLst>
      <p:ext uri="{BB962C8B-B14F-4D97-AF65-F5344CB8AC3E}">
        <p14:creationId xmlns:p14="http://schemas.microsoft.com/office/powerpoint/2010/main" val="31074561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FE7DD1-30DE-729C-C95B-28AFEF73E07B}"/>
              </a:ext>
            </a:extLst>
          </p:cNvPr>
          <p:cNvSpPr>
            <a:spLocks noGrp="1"/>
          </p:cNvSpPr>
          <p:nvPr>
            <p:ph type="title"/>
          </p:nvPr>
        </p:nvSpPr>
        <p:spPr/>
        <p:txBody>
          <a:bodyPr/>
          <a:lstStyle/>
          <a:p>
            <a:r>
              <a:rPr lang="en-IN" dirty="0"/>
              <a:t>Inter Process Communication </a:t>
            </a:r>
            <a:r>
              <a:rPr lang="en-IN"/>
              <a:t>(IPC)</a:t>
            </a:r>
            <a:endParaRPr lang="en-IN" dirty="0"/>
          </a:p>
        </p:txBody>
      </p:sp>
      <p:sp>
        <p:nvSpPr>
          <p:cNvPr id="5" name="Text Placeholder 4">
            <a:extLst>
              <a:ext uri="{FF2B5EF4-FFF2-40B4-BE49-F238E27FC236}">
                <a16:creationId xmlns:a16="http://schemas.microsoft.com/office/drawing/2014/main" id="{F96E1909-25E7-EA57-4571-4F2ABDCDE18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3909725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F409-73F2-EB48-72C5-B1A9DDEB75A8}"/>
              </a:ext>
            </a:extLst>
          </p:cNvPr>
          <p:cNvSpPr>
            <a:spLocks noGrp="1"/>
          </p:cNvSpPr>
          <p:nvPr>
            <p:ph type="title"/>
          </p:nvPr>
        </p:nvSpPr>
        <p:spPr/>
        <p:txBody>
          <a:bodyPr/>
          <a:lstStyle/>
          <a:p>
            <a:r>
              <a:rPr lang="en-IN" dirty="0"/>
              <a:t>Message Queues</a:t>
            </a:r>
          </a:p>
        </p:txBody>
      </p:sp>
      <p:sp>
        <p:nvSpPr>
          <p:cNvPr id="3" name="Content Placeholder 2">
            <a:extLst>
              <a:ext uri="{FF2B5EF4-FFF2-40B4-BE49-F238E27FC236}">
                <a16:creationId xmlns:a16="http://schemas.microsoft.com/office/drawing/2014/main" id="{5C3172AB-5154-5202-4AC3-F56822FD5E47}"/>
              </a:ext>
            </a:extLst>
          </p:cNvPr>
          <p:cNvSpPr>
            <a:spLocks noGrp="1"/>
          </p:cNvSpPr>
          <p:nvPr>
            <p:ph idx="1"/>
          </p:nvPr>
        </p:nvSpPr>
        <p:spPr/>
        <p:txBody>
          <a:bodyPr>
            <a:normAutofit/>
          </a:bodyPr>
          <a:lstStyle/>
          <a:p>
            <a:r>
              <a:rPr lang="en-US" dirty="0"/>
              <a:t>Cooperating processes require an </a:t>
            </a:r>
            <a:r>
              <a:rPr lang="en-US" b="1" dirty="0"/>
              <a:t>Inter Process Communication (IPC)</a:t>
            </a:r>
            <a:r>
              <a:rPr lang="en-US" dirty="0"/>
              <a:t> mechanism that will allow them to exchange data and information. </a:t>
            </a:r>
          </a:p>
          <a:p>
            <a:r>
              <a:rPr lang="en-US" dirty="0"/>
              <a:t>There are two fundamental models of inter process communication: </a:t>
            </a:r>
            <a:r>
              <a:rPr lang="en-US" b="1" dirty="0"/>
              <a:t>shared memory </a:t>
            </a:r>
            <a:r>
              <a:rPr lang="en-US" dirty="0"/>
              <a:t>and </a:t>
            </a:r>
            <a:r>
              <a:rPr lang="en-US" b="1" dirty="0"/>
              <a:t>message passing</a:t>
            </a:r>
            <a:r>
              <a:rPr lang="en-US" dirty="0"/>
              <a:t>. </a:t>
            </a:r>
          </a:p>
          <a:p>
            <a:r>
              <a:rPr lang="en-US" dirty="0"/>
              <a:t>In the </a:t>
            </a:r>
            <a:r>
              <a:rPr lang="en-US" u="sng" dirty="0"/>
              <a:t>shared-memory model</a:t>
            </a:r>
            <a:r>
              <a:rPr lang="en-US" dirty="0"/>
              <a:t>, a region of memory that is shared by cooperating processes is established. Processes can then exchange information by reading and writing data to the shared region. </a:t>
            </a:r>
          </a:p>
          <a:p>
            <a:r>
              <a:rPr lang="en-US" dirty="0"/>
              <a:t>In the </a:t>
            </a:r>
            <a:r>
              <a:rPr lang="en-US" u="sng" dirty="0"/>
              <a:t>message-passing model</a:t>
            </a:r>
            <a:r>
              <a:rPr lang="en-US" dirty="0"/>
              <a:t>, communication takes place by means of messages exchanged between the cooperating processes.</a:t>
            </a:r>
            <a:endParaRPr lang="en-IN" dirty="0"/>
          </a:p>
        </p:txBody>
      </p:sp>
    </p:spTree>
    <p:extLst>
      <p:ext uri="{BB962C8B-B14F-4D97-AF65-F5344CB8AC3E}">
        <p14:creationId xmlns:p14="http://schemas.microsoft.com/office/powerpoint/2010/main" val="39729282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AED0C-6F37-FDFC-470F-90AEA68CFB10}"/>
              </a:ext>
            </a:extLst>
          </p:cNvPr>
          <p:cNvSpPr>
            <a:spLocks noGrp="1"/>
          </p:cNvSpPr>
          <p:nvPr>
            <p:ph type="title"/>
          </p:nvPr>
        </p:nvSpPr>
        <p:spPr/>
        <p:txBody>
          <a:bodyPr/>
          <a:lstStyle/>
          <a:p>
            <a:r>
              <a:rPr lang="en-IN" dirty="0"/>
              <a:t>Message Passing versus Shared Memory</a:t>
            </a:r>
          </a:p>
        </p:txBody>
      </p:sp>
      <p:sp>
        <p:nvSpPr>
          <p:cNvPr id="3" name="Content Placeholder 2">
            <a:extLst>
              <a:ext uri="{FF2B5EF4-FFF2-40B4-BE49-F238E27FC236}">
                <a16:creationId xmlns:a16="http://schemas.microsoft.com/office/drawing/2014/main" id="{001A9095-CF40-59CE-1448-89C0CD9B8CC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22F6AE6-6826-98B3-A2E9-A3D5947B82AC}"/>
              </a:ext>
            </a:extLst>
          </p:cNvPr>
          <p:cNvPicPr>
            <a:picLocks noChangeAspect="1"/>
          </p:cNvPicPr>
          <p:nvPr/>
        </p:nvPicPr>
        <p:blipFill>
          <a:blip r:embed="rId2"/>
          <a:stretch>
            <a:fillRect/>
          </a:stretch>
        </p:blipFill>
        <p:spPr>
          <a:xfrm>
            <a:off x="2460584" y="1690688"/>
            <a:ext cx="6971091" cy="4075881"/>
          </a:xfrm>
          <a:prstGeom prst="rect">
            <a:avLst/>
          </a:prstGeom>
        </p:spPr>
      </p:pic>
    </p:spTree>
    <p:extLst>
      <p:ext uri="{BB962C8B-B14F-4D97-AF65-F5344CB8AC3E}">
        <p14:creationId xmlns:p14="http://schemas.microsoft.com/office/powerpoint/2010/main" val="11367645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C934-9406-523E-853F-4AC4158B16F2}"/>
              </a:ext>
            </a:extLst>
          </p:cNvPr>
          <p:cNvSpPr>
            <a:spLocks noGrp="1"/>
          </p:cNvSpPr>
          <p:nvPr>
            <p:ph type="title"/>
          </p:nvPr>
        </p:nvSpPr>
        <p:spPr/>
        <p:txBody>
          <a:bodyPr/>
          <a:lstStyle/>
          <a:p>
            <a:r>
              <a:rPr lang="en-IN" dirty="0"/>
              <a:t>Shared Memory Systems</a:t>
            </a:r>
          </a:p>
        </p:txBody>
      </p:sp>
      <p:sp>
        <p:nvSpPr>
          <p:cNvPr id="3" name="Content Placeholder 2">
            <a:extLst>
              <a:ext uri="{FF2B5EF4-FFF2-40B4-BE49-F238E27FC236}">
                <a16:creationId xmlns:a16="http://schemas.microsoft.com/office/drawing/2014/main" id="{0BBFB1D9-CF37-5AC8-9E9F-B36C37A129FD}"/>
              </a:ext>
            </a:extLst>
          </p:cNvPr>
          <p:cNvSpPr>
            <a:spLocks noGrp="1"/>
          </p:cNvSpPr>
          <p:nvPr>
            <p:ph idx="1"/>
          </p:nvPr>
        </p:nvSpPr>
        <p:spPr/>
        <p:txBody>
          <a:bodyPr>
            <a:normAutofit fontScale="85000" lnSpcReduction="10000"/>
          </a:bodyPr>
          <a:lstStyle/>
          <a:p>
            <a:r>
              <a:rPr lang="en-US" dirty="0"/>
              <a:t>Inter process communication using </a:t>
            </a:r>
            <a:r>
              <a:rPr lang="en-US" b="1" dirty="0"/>
              <a:t>shared memory </a:t>
            </a:r>
            <a:r>
              <a:rPr lang="en-US" dirty="0"/>
              <a:t>requires communicating processes to establish a region of shared memory. </a:t>
            </a:r>
          </a:p>
          <a:p>
            <a:r>
              <a:rPr lang="en-US" dirty="0"/>
              <a:t>A shared-memory region resides in the address space of the process creating the shared-memory segment. Other processes that wish to communicate using this shared-memory segment must attach it to their address space. </a:t>
            </a:r>
          </a:p>
          <a:p>
            <a:r>
              <a:rPr lang="en-US" dirty="0"/>
              <a:t>Normally, the operating system tries to prevent one process from accessing another process’s memory. Shared memory requires that two or more processes agree to remove this restriction. They can then exchange information by reading and writing data in the shared areas. </a:t>
            </a:r>
          </a:p>
          <a:p>
            <a:r>
              <a:rPr lang="en-US" dirty="0"/>
              <a:t>The form of the data and the location are determined by these processes and are not under the operating system’s control. The processes are also responsible for ensuring that they are not writing to the same location simultaneously.</a:t>
            </a:r>
            <a:endParaRPr lang="en-IN" dirty="0"/>
          </a:p>
        </p:txBody>
      </p:sp>
    </p:spTree>
    <p:extLst>
      <p:ext uri="{BB962C8B-B14F-4D97-AF65-F5344CB8AC3E}">
        <p14:creationId xmlns:p14="http://schemas.microsoft.com/office/powerpoint/2010/main" val="39392430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2ED6-061E-E5F6-FA0D-5A326187F7FE}"/>
              </a:ext>
            </a:extLst>
          </p:cNvPr>
          <p:cNvSpPr>
            <a:spLocks noGrp="1"/>
          </p:cNvSpPr>
          <p:nvPr>
            <p:ph type="title"/>
          </p:nvPr>
        </p:nvSpPr>
        <p:spPr/>
        <p:txBody>
          <a:bodyPr/>
          <a:lstStyle/>
          <a:p>
            <a:r>
              <a:rPr lang="en-IN" dirty="0"/>
              <a:t>Message Passing Systems</a:t>
            </a:r>
          </a:p>
        </p:txBody>
      </p:sp>
      <p:sp>
        <p:nvSpPr>
          <p:cNvPr id="3" name="Content Placeholder 2">
            <a:extLst>
              <a:ext uri="{FF2B5EF4-FFF2-40B4-BE49-F238E27FC236}">
                <a16:creationId xmlns:a16="http://schemas.microsoft.com/office/drawing/2014/main" id="{4F8F751E-1E47-6A2D-CC65-135BFE9CD807}"/>
              </a:ext>
            </a:extLst>
          </p:cNvPr>
          <p:cNvSpPr>
            <a:spLocks noGrp="1"/>
          </p:cNvSpPr>
          <p:nvPr>
            <p:ph idx="1"/>
          </p:nvPr>
        </p:nvSpPr>
        <p:spPr/>
        <p:txBody>
          <a:bodyPr/>
          <a:lstStyle/>
          <a:p>
            <a:r>
              <a:rPr lang="en-US" b="1" dirty="0"/>
              <a:t>Message passing </a:t>
            </a:r>
            <a:r>
              <a:rPr lang="en-US" dirty="0"/>
              <a:t>provides a mechanism to allow processes to communicate and to synchronize their actions without sharing the same address space. </a:t>
            </a:r>
          </a:p>
          <a:p>
            <a:r>
              <a:rPr lang="en-US" dirty="0"/>
              <a:t>It is particularly useful in a distributed environment, where the communicating processes may reside on different computers connected by a network.</a:t>
            </a:r>
          </a:p>
          <a:p>
            <a:r>
              <a:rPr lang="en-IN" dirty="0"/>
              <a:t>Has to make several choices</a:t>
            </a:r>
          </a:p>
          <a:p>
            <a:pPr lvl="1"/>
            <a:r>
              <a:rPr lang="en-IN" dirty="0"/>
              <a:t>Direct or indirect communication</a:t>
            </a:r>
          </a:p>
          <a:p>
            <a:pPr lvl="1"/>
            <a:r>
              <a:rPr lang="en-IN" dirty="0"/>
              <a:t>Synchronous or asynchronous communication</a:t>
            </a:r>
          </a:p>
          <a:p>
            <a:pPr lvl="1"/>
            <a:r>
              <a:rPr lang="en-IN" dirty="0"/>
              <a:t>Automatic or explicit buffering</a:t>
            </a:r>
          </a:p>
        </p:txBody>
      </p:sp>
    </p:spTree>
    <p:extLst>
      <p:ext uri="{BB962C8B-B14F-4D97-AF65-F5344CB8AC3E}">
        <p14:creationId xmlns:p14="http://schemas.microsoft.com/office/powerpoint/2010/main" val="1250606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411-78EA-63AE-8ACD-973CDD6B37F0}"/>
              </a:ext>
            </a:extLst>
          </p:cNvPr>
          <p:cNvSpPr>
            <a:spLocks noGrp="1"/>
          </p:cNvSpPr>
          <p:nvPr>
            <p:ph type="title"/>
          </p:nvPr>
        </p:nvSpPr>
        <p:spPr/>
        <p:txBody>
          <a:bodyPr/>
          <a:lstStyle/>
          <a:p>
            <a:r>
              <a:rPr lang="en-IN" dirty="0"/>
              <a:t>Interrupt Vector Table</a:t>
            </a:r>
          </a:p>
        </p:txBody>
      </p:sp>
      <p:sp>
        <p:nvSpPr>
          <p:cNvPr id="3" name="Content Placeholder 2">
            <a:extLst>
              <a:ext uri="{FF2B5EF4-FFF2-40B4-BE49-F238E27FC236}">
                <a16:creationId xmlns:a16="http://schemas.microsoft.com/office/drawing/2014/main" id="{1EF0E18D-4B0E-328D-9635-31371C2FB79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15D70D-5B92-5A4B-54C8-70CB3DB9A25C}"/>
              </a:ext>
            </a:extLst>
          </p:cNvPr>
          <p:cNvPicPr>
            <a:picLocks noChangeAspect="1"/>
          </p:cNvPicPr>
          <p:nvPr/>
        </p:nvPicPr>
        <p:blipFill>
          <a:blip r:embed="rId2"/>
          <a:stretch>
            <a:fillRect/>
          </a:stretch>
        </p:blipFill>
        <p:spPr>
          <a:xfrm>
            <a:off x="1028273" y="1477458"/>
            <a:ext cx="10520784" cy="4351338"/>
          </a:xfrm>
          <a:prstGeom prst="rect">
            <a:avLst/>
          </a:prstGeom>
        </p:spPr>
      </p:pic>
    </p:spTree>
    <p:extLst>
      <p:ext uri="{BB962C8B-B14F-4D97-AF65-F5344CB8AC3E}">
        <p14:creationId xmlns:p14="http://schemas.microsoft.com/office/powerpoint/2010/main" val="931837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8509-70C9-0483-D273-6F375BB3B323}"/>
              </a:ext>
            </a:extLst>
          </p:cNvPr>
          <p:cNvSpPr>
            <a:spLocks noGrp="1"/>
          </p:cNvSpPr>
          <p:nvPr>
            <p:ph type="title"/>
          </p:nvPr>
        </p:nvSpPr>
        <p:spPr/>
        <p:txBody>
          <a:bodyPr/>
          <a:lstStyle/>
          <a:p>
            <a:r>
              <a:rPr lang="en-IN" dirty="0"/>
              <a:t>Interrupts and System Calls</a:t>
            </a:r>
          </a:p>
        </p:txBody>
      </p:sp>
      <p:sp>
        <p:nvSpPr>
          <p:cNvPr id="4" name="Content Placeholder 3">
            <a:extLst>
              <a:ext uri="{FF2B5EF4-FFF2-40B4-BE49-F238E27FC236}">
                <a16:creationId xmlns:a16="http://schemas.microsoft.com/office/drawing/2014/main" id="{063E3AA9-718F-2A12-8F92-EEA778D1FA16}"/>
              </a:ext>
            </a:extLst>
          </p:cNvPr>
          <p:cNvSpPr>
            <a:spLocks noGrp="1"/>
          </p:cNvSpPr>
          <p:nvPr>
            <p:ph sz="half" idx="1"/>
          </p:nvPr>
        </p:nvSpPr>
        <p:spPr/>
        <p:txBody>
          <a:bodyPr>
            <a:normAutofit fontScale="70000" lnSpcReduction="20000"/>
          </a:bodyPr>
          <a:lstStyle/>
          <a:p>
            <a:r>
              <a:rPr lang="en-US" dirty="0"/>
              <a:t>Most operating systems are implemented as </a:t>
            </a:r>
            <a:r>
              <a:rPr lang="en-US" b="1" dirty="0"/>
              <a:t>interrupt-driven systems</a:t>
            </a:r>
            <a:r>
              <a:rPr lang="en-US" dirty="0"/>
              <a:t>, meaning that the OS does not run until some entity needs it to do something — the OS is woken up (</a:t>
            </a:r>
            <a:r>
              <a:rPr lang="en-US" i="1" dirty="0"/>
              <a:t>interrupted from its sleep</a:t>
            </a:r>
            <a:r>
              <a:rPr lang="en-US" dirty="0"/>
              <a:t>) to handle a request.</a:t>
            </a:r>
          </a:p>
          <a:p>
            <a:r>
              <a:rPr lang="en-US" dirty="0"/>
              <a:t>For example, a </a:t>
            </a:r>
            <a:r>
              <a:rPr lang="en-US" b="1" dirty="0"/>
              <a:t>Network Interface card (NIC)</a:t>
            </a:r>
            <a:r>
              <a:rPr lang="en-US" dirty="0"/>
              <a:t> is a hardware interface between a computer and a network. When the NIC receives data over its network connection, it interrupts (or wakes up) the OS to handle the received data.</a:t>
            </a:r>
          </a:p>
          <a:p>
            <a:r>
              <a:rPr lang="en-US" dirty="0"/>
              <a:t>Requests to the OS also come from user applications when they need access to </a:t>
            </a:r>
            <a:r>
              <a:rPr lang="en-US" b="1" dirty="0"/>
              <a:t>protected resources</a:t>
            </a:r>
            <a:r>
              <a:rPr lang="en-US" dirty="0"/>
              <a:t>. For example, when an application wants to write to a file, it makes a </a:t>
            </a:r>
            <a:r>
              <a:rPr lang="en-US" b="1" dirty="0"/>
              <a:t>system call </a:t>
            </a:r>
            <a:r>
              <a:rPr lang="en-US" dirty="0"/>
              <a:t>to the OS, which wakes up the OS to perform the write on its behalf.</a:t>
            </a:r>
          </a:p>
        </p:txBody>
      </p:sp>
      <p:sp>
        <p:nvSpPr>
          <p:cNvPr id="5" name="Content Placeholder 4">
            <a:extLst>
              <a:ext uri="{FF2B5EF4-FFF2-40B4-BE49-F238E27FC236}">
                <a16:creationId xmlns:a16="http://schemas.microsoft.com/office/drawing/2014/main" id="{B1B38937-0F97-96B1-9DCD-5D2EB5267BE2}"/>
              </a:ext>
            </a:extLst>
          </p:cNvPr>
          <p:cNvSpPr>
            <a:spLocks noGrp="1"/>
          </p:cNvSpPr>
          <p:nvPr>
            <p:ph sz="half" idx="2"/>
          </p:nvPr>
        </p:nvSpPr>
        <p:spPr/>
        <p:txBody>
          <a:bodyPr>
            <a:normAutofit fontScale="70000" lnSpcReduction="20000"/>
          </a:bodyPr>
          <a:lstStyle/>
          <a:p>
            <a:endParaRPr lang="en-IN"/>
          </a:p>
        </p:txBody>
      </p:sp>
      <p:pic>
        <p:nvPicPr>
          <p:cNvPr id="1026" name="Picture 2" descr="Interrupts to the OS are from the hardware layer and Traps are from the user/program layer">
            <a:extLst>
              <a:ext uri="{FF2B5EF4-FFF2-40B4-BE49-F238E27FC236}">
                <a16:creationId xmlns:a16="http://schemas.microsoft.com/office/drawing/2014/main" id="{099A40F7-19E3-8D0A-C96F-A99CB2710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199" y="2005012"/>
            <a:ext cx="5286799" cy="379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271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7A415D-DCF8-3085-13AA-EB494B623B39}"/>
              </a:ext>
            </a:extLst>
          </p:cNvPr>
          <p:cNvSpPr>
            <a:spLocks noGrp="1"/>
          </p:cNvSpPr>
          <p:nvPr>
            <p:ph type="title"/>
          </p:nvPr>
        </p:nvSpPr>
        <p:spPr/>
        <p:txBody>
          <a:bodyPr/>
          <a:lstStyle/>
          <a:p>
            <a:r>
              <a:rPr lang="en-IN" dirty="0"/>
              <a:t>Session 2: Introduction to Linux</a:t>
            </a:r>
          </a:p>
        </p:txBody>
      </p:sp>
      <p:sp>
        <p:nvSpPr>
          <p:cNvPr id="8" name="Text Placeholder 7">
            <a:extLst>
              <a:ext uri="{FF2B5EF4-FFF2-40B4-BE49-F238E27FC236}">
                <a16:creationId xmlns:a16="http://schemas.microsoft.com/office/drawing/2014/main" id="{4C6CE264-0546-94FE-4169-CBA4539202F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76647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636B-1A9A-B616-BDD6-7BBDF149B74E}"/>
              </a:ext>
            </a:extLst>
          </p:cNvPr>
          <p:cNvSpPr>
            <a:spLocks noGrp="1"/>
          </p:cNvSpPr>
          <p:nvPr>
            <p:ph type="title"/>
          </p:nvPr>
        </p:nvSpPr>
        <p:spPr/>
        <p:txBody>
          <a:bodyPr/>
          <a:lstStyle/>
          <a:p>
            <a:r>
              <a:rPr lang="en-IN" dirty="0"/>
              <a:t>Unix</a:t>
            </a:r>
          </a:p>
        </p:txBody>
      </p:sp>
      <p:sp>
        <p:nvSpPr>
          <p:cNvPr id="3" name="Content Placeholder 2">
            <a:extLst>
              <a:ext uri="{FF2B5EF4-FFF2-40B4-BE49-F238E27FC236}">
                <a16:creationId xmlns:a16="http://schemas.microsoft.com/office/drawing/2014/main" id="{4FCCF5E4-1CD7-374B-2AA6-66C40A1CC9FD}"/>
              </a:ext>
            </a:extLst>
          </p:cNvPr>
          <p:cNvSpPr>
            <a:spLocks noGrp="1"/>
          </p:cNvSpPr>
          <p:nvPr>
            <p:ph sz="half" idx="1"/>
          </p:nvPr>
        </p:nvSpPr>
        <p:spPr/>
        <p:txBody>
          <a:bodyPr>
            <a:normAutofit fontScale="92500" lnSpcReduction="10000"/>
          </a:bodyPr>
          <a:lstStyle/>
          <a:p>
            <a:r>
              <a:rPr lang="en-US" dirty="0"/>
              <a:t>In 1969-1970, </a:t>
            </a:r>
            <a:r>
              <a:rPr lang="en-US" b="1" dirty="0"/>
              <a:t>Kenneth Thompson</a:t>
            </a:r>
            <a:r>
              <a:rPr lang="en-US" dirty="0"/>
              <a:t>, Dennis Ritchie, and others at AT&amp;T Bell Labs began developing a small operating system on a little-used PDP-7 computer. </a:t>
            </a:r>
          </a:p>
          <a:p>
            <a:r>
              <a:rPr lang="en-US" dirty="0"/>
              <a:t>The operating system was soon christened </a:t>
            </a:r>
            <a:r>
              <a:rPr lang="en-US" b="1" dirty="0"/>
              <a:t>Unix</a:t>
            </a:r>
            <a:r>
              <a:rPr lang="en-US" dirty="0"/>
              <a:t>, a pun on an earlier operating system project called MULTICS. </a:t>
            </a:r>
          </a:p>
          <a:p>
            <a:r>
              <a:rPr lang="en-US" dirty="0"/>
              <a:t>In 1972-73, Unix was rewritten in C (a visionary and unusual step), which made it </a:t>
            </a:r>
            <a:r>
              <a:rPr lang="en-US" b="1" dirty="0"/>
              <a:t>portable</a:t>
            </a:r>
          </a:p>
          <a:p>
            <a:endParaRPr lang="en-IN" dirty="0"/>
          </a:p>
        </p:txBody>
      </p:sp>
      <p:sp>
        <p:nvSpPr>
          <p:cNvPr id="4" name="Content Placeholder 3">
            <a:extLst>
              <a:ext uri="{FF2B5EF4-FFF2-40B4-BE49-F238E27FC236}">
                <a16:creationId xmlns:a16="http://schemas.microsoft.com/office/drawing/2014/main" id="{16BE153C-BC4F-D910-BFD6-7F6A8D8A67DC}"/>
              </a:ext>
            </a:extLst>
          </p:cNvPr>
          <p:cNvSpPr>
            <a:spLocks noGrp="1"/>
          </p:cNvSpPr>
          <p:nvPr>
            <p:ph sz="half" idx="2"/>
          </p:nvPr>
        </p:nvSpPr>
        <p:spPr/>
        <p:txBody>
          <a:bodyPr>
            <a:normAutofit fontScale="92500" lnSpcReduction="10000"/>
          </a:bodyPr>
          <a:lstStyle/>
          <a:p>
            <a:endParaRPr lang="en-IN"/>
          </a:p>
        </p:txBody>
      </p:sp>
      <p:pic>
        <p:nvPicPr>
          <p:cNvPr id="2050" name="Picture 2" descr="Kenneth L. Thompson - Engineering and Technology History Wiki">
            <a:extLst>
              <a:ext uri="{FF2B5EF4-FFF2-40B4-BE49-F238E27FC236}">
                <a16:creationId xmlns:a16="http://schemas.microsoft.com/office/drawing/2014/main" id="{7E7E3A81-BFDC-26E2-B1BA-C11F48A10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4836" y="1862931"/>
            <a:ext cx="285750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524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476522-96F2-3772-6FDC-25AE4ECA5BBB}"/>
              </a:ext>
            </a:extLst>
          </p:cNvPr>
          <p:cNvSpPr>
            <a:spLocks noGrp="1"/>
          </p:cNvSpPr>
          <p:nvPr>
            <p:ph type="title"/>
          </p:nvPr>
        </p:nvSpPr>
        <p:spPr/>
        <p:txBody>
          <a:bodyPr/>
          <a:lstStyle/>
          <a:p>
            <a:r>
              <a:rPr lang="en-IN" dirty="0"/>
              <a:t>Unix Progression</a:t>
            </a:r>
          </a:p>
        </p:txBody>
      </p:sp>
      <p:sp>
        <p:nvSpPr>
          <p:cNvPr id="6" name="Content Placeholder 5">
            <a:extLst>
              <a:ext uri="{FF2B5EF4-FFF2-40B4-BE49-F238E27FC236}">
                <a16:creationId xmlns:a16="http://schemas.microsoft.com/office/drawing/2014/main" id="{BB3F7B6C-2779-A840-8E65-0DA5BD5D6396}"/>
              </a:ext>
            </a:extLst>
          </p:cNvPr>
          <p:cNvSpPr>
            <a:spLocks noGrp="1"/>
          </p:cNvSpPr>
          <p:nvPr>
            <p:ph idx="1"/>
          </p:nvPr>
        </p:nvSpPr>
        <p:spPr/>
        <p:txBody>
          <a:bodyPr/>
          <a:lstStyle/>
          <a:p>
            <a:r>
              <a:rPr lang="en-IN" dirty="0"/>
              <a:t>Two dominating versions emerged</a:t>
            </a:r>
          </a:p>
          <a:p>
            <a:pPr lvl="1"/>
            <a:r>
              <a:rPr lang="en-IN" dirty="0"/>
              <a:t>Berkley Software Distribution (BSD)</a:t>
            </a:r>
          </a:p>
          <a:p>
            <a:pPr lvl="1"/>
            <a:r>
              <a:rPr lang="en-IN" dirty="0"/>
              <a:t>AT&amp;T</a:t>
            </a:r>
          </a:p>
          <a:p>
            <a:r>
              <a:rPr lang="en-IN" dirty="0"/>
              <a:t>Many other </a:t>
            </a:r>
            <a:r>
              <a:rPr lang="en-IN" i="1" dirty="0"/>
              <a:t>mixed</a:t>
            </a:r>
            <a:r>
              <a:rPr lang="en-IN" dirty="0"/>
              <a:t> versions emerged later</a:t>
            </a:r>
          </a:p>
          <a:p>
            <a:r>
              <a:rPr lang="en-IN" dirty="0"/>
              <a:t>Most of these were proprietary and were maintained by their respective hardware vendor</a:t>
            </a:r>
          </a:p>
          <a:p>
            <a:pPr lvl="1"/>
            <a:r>
              <a:rPr lang="en-IN" dirty="0"/>
              <a:t>Example: Sun Solaris</a:t>
            </a:r>
          </a:p>
          <a:p>
            <a:pPr lvl="1"/>
            <a:r>
              <a:rPr lang="en-IN" dirty="0"/>
              <a:t>FreeBSD, NetBSD, OpenBSD became open source</a:t>
            </a:r>
          </a:p>
        </p:txBody>
      </p:sp>
    </p:spTree>
    <p:extLst>
      <p:ext uri="{BB962C8B-B14F-4D97-AF65-F5344CB8AC3E}">
        <p14:creationId xmlns:p14="http://schemas.microsoft.com/office/powerpoint/2010/main" val="2680323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F814-7E7B-FAF9-9438-A2008FDAC321}"/>
              </a:ext>
            </a:extLst>
          </p:cNvPr>
          <p:cNvSpPr>
            <a:spLocks noGrp="1"/>
          </p:cNvSpPr>
          <p:nvPr>
            <p:ph type="title"/>
          </p:nvPr>
        </p:nvSpPr>
        <p:spPr/>
        <p:txBody>
          <a:bodyPr/>
          <a:lstStyle/>
          <a:p>
            <a:r>
              <a:rPr lang="en-IN" dirty="0"/>
              <a:t>Free Software Foundation (FSF)</a:t>
            </a:r>
          </a:p>
        </p:txBody>
      </p:sp>
      <p:sp>
        <p:nvSpPr>
          <p:cNvPr id="3" name="Content Placeholder 2">
            <a:extLst>
              <a:ext uri="{FF2B5EF4-FFF2-40B4-BE49-F238E27FC236}">
                <a16:creationId xmlns:a16="http://schemas.microsoft.com/office/drawing/2014/main" id="{BB3AD24F-39C6-0E2F-09C5-565C0B1B72B2}"/>
              </a:ext>
            </a:extLst>
          </p:cNvPr>
          <p:cNvSpPr>
            <a:spLocks noGrp="1"/>
          </p:cNvSpPr>
          <p:nvPr>
            <p:ph idx="1"/>
          </p:nvPr>
        </p:nvSpPr>
        <p:spPr/>
        <p:txBody>
          <a:bodyPr/>
          <a:lstStyle/>
          <a:p>
            <a:r>
              <a:rPr lang="en-IN" dirty="0"/>
              <a:t>In 1984, Richard Stallman’s </a:t>
            </a:r>
            <a:r>
              <a:rPr lang="en-IN" b="1" dirty="0"/>
              <a:t>Free Software Foundation (FSF) </a:t>
            </a:r>
            <a:r>
              <a:rPr lang="en-IN" dirty="0"/>
              <a:t>began the GNU project, a project to create a free version of Unix (See next slide)</a:t>
            </a:r>
          </a:p>
        </p:txBody>
      </p:sp>
      <p:pic>
        <p:nvPicPr>
          <p:cNvPr id="4098" name="Picture 2" descr="Richard Stallman - Simple English Wikipedia, the free encyclopedia">
            <a:extLst>
              <a:ext uri="{FF2B5EF4-FFF2-40B4-BE49-F238E27FC236}">
                <a16:creationId xmlns:a16="http://schemas.microsoft.com/office/drawing/2014/main" id="{535B5BC9-AB0E-DEB7-5935-6B0E094B0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933" y="3143892"/>
            <a:ext cx="3507960" cy="2625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577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BA07-0576-DA18-14F1-A4B7923CFDAE}"/>
              </a:ext>
            </a:extLst>
          </p:cNvPr>
          <p:cNvSpPr>
            <a:spLocks noGrp="1"/>
          </p:cNvSpPr>
          <p:nvPr>
            <p:ph type="title"/>
          </p:nvPr>
        </p:nvSpPr>
        <p:spPr/>
        <p:txBody>
          <a:bodyPr/>
          <a:lstStyle/>
          <a:p>
            <a:r>
              <a:rPr lang="en-IN" dirty="0"/>
              <a:t>Linux History</a:t>
            </a:r>
          </a:p>
        </p:txBody>
      </p:sp>
      <p:sp>
        <p:nvSpPr>
          <p:cNvPr id="3" name="Content Placeholder 2">
            <a:extLst>
              <a:ext uri="{FF2B5EF4-FFF2-40B4-BE49-F238E27FC236}">
                <a16:creationId xmlns:a16="http://schemas.microsoft.com/office/drawing/2014/main" id="{BCD18FF0-ABDE-5B93-E425-B245C8D72721}"/>
              </a:ext>
            </a:extLst>
          </p:cNvPr>
          <p:cNvSpPr>
            <a:spLocks noGrp="1"/>
          </p:cNvSpPr>
          <p:nvPr>
            <p:ph idx="1"/>
          </p:nvPr>
        </p:nvSpPr>
        <p:spPr/>
        <p:txBody>
          <a:bodyPr/>
          <a:lstStyle/>
          <a:p>
            <a:r>
              <a:rPr lang="en-IN" dirty="0"/>
              <a:t>A Finnish student Linus Torvalds started a personal project in 1991</a:t>
            </a:r>
          </a:p>
          <a:p>
            <a:r>
              <a:rPr lang="en-IN" dirty="0"/>
              <a:t>He was trying to create a new free operating system </a:t>
            </a:r>
            <a:r>
              <a:rPr lang="en-IN" b="1" dirty="0"/>
              <a:t>kernel</a:t>
            </a:r>
            <a:r>
              <a:rPr lang="en-IN" dirty="0"/>
              <a:t>, which could work with the FSF material and some BSD components to create a very useful operating system</a:t>
            </a:r>
          </a:p>
          <a:p>
            <a:endParaRPr lang="en-IN" dirty="0"/>
          </a:p>
        </p:txBody>
      </p:sp>
      <p:pic>
        <p:nvPicPr>
          <p:cNvPr id="1026" name="Picture 2" descr="Linus Torvalds's Famous Email — The First Linux Announcement">
            <a:extLst>
              <a:ext uri="{FF2B5EF4-FFF2-40B4-BE49-F238E27FC236}">
                <a16:creationId xmlns:a16="http://schemas.microsoft.com/office/drawing/2014/main" id="{AC942155-6447-EDF3-9BD7-2F515A681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265" y="3552671"/>
            <a:ext cx="3971175" cy="22062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90BB83C-EA50-0BAC-02F1-818C66F7D1D9}"/>
              </a:ext>
            </a:extLst>
          </p:cNvPr>
          <p:cNvPicPr>
            <a:picLocks noChangeAspect="1"/>
          </p:cNvPicPr>
          <p:nvPr/>
        </p:nvPicPr>
        <p:blipFill>
          <a:blip r:embed="rId3"/>
          <a:stretch>
            <a:fillRect/>
          </a:stretch>
        </p:blipFill>
        <p:spPr>
          <a:xfrm>
            <a:off x="421699" y="3705082"/>
            <a:ext cx="3562533" cy="2787793"/>
          </a:xfrm>
          <a:prstGeom prst="rect">
            <a:avLst/>
          </a:prstGeom>
        </p:spPr>
      </p:pic>
      <p:sp>
        <p:nvSpPr>
          <p:cNvPr id="6" name="TextBox 5">
            <a:extLst>
              <a:ext uri="{FF2B5EF4-FFF2-40B4-BE49-F238E27FC236}">
                <a16:creationId xmlns:a16="http://schemas.microsoft.com/office/drawing/2014/main" id="{96A5FF73-D5C0-8E71-EFEA-D5B5EB79B44E}"/>
              </a:ext>
            </a:extLst>
          </p:cNvPr>
          <p:cNvSpPr txBox="1"/>
          <p:nvPr/>
        </p:nvSpPr>
        <p:spPr>
          <a:xfrm>
            <a:off x="4450744" y="4881716"/>
            <a:ext cx="2137024" cy="1754326"/>
          </a:xfrm>
          <a:prstGeom prst="rect">
            <a:avLst/>
          </a:prstGeom>
          <a:solidFill>
            <a:schemeClr val="accent4">
              <a:lumMod val="60000"/>
              <a:lumOff val="40000"/>
            </a:schemeClr>
          </a:solidFill>
        </p:spPr>
        <p:txBody>
          <a:bodyPr wrap="square" rtlCol="0">
            <a:spAutoFit/>
          </a:bodyPr>
          <a:lstStyle/>
          <a:p>
            <a:r>
              <a:rPr lang="en-IN" b="1" dirty="0"/>
              <a:t>Kernel</a:t>
            </a:r>
            <a:r>
              <a:rPr lang="en-IN" dirty="0"/>
              <a:t> = </a:t>
            </a:r>
            <a:r>
              <a:rPr lang="en-IN" i="1" dirty="0"/>
              <a:t>Heart</a:t>
            </a:r>
            <a:r>
              <a:rPr lang="en-IN" dirty="0"/>
              <a:t> of an operating system, which facilitates interactions between hardware and software</a:t>
            </a:r>
          </a:p>
        </p:txBody>
      </p:sp>
      <p:sp>
        <p:nvSpPr>
          <p:cNvPr id="7" name="Thought Bubble: Cloud 6">
            <a:extLst>
              <a:ext uri="{FF2B5EF4-FFF2-40B4-BE49-F238E27FC236}">
                <a16:creationId xmlns:a16="http://schemas.microsoft.com/office/drawing/2014/main" id="{A212793A-EB39-46F6-7EE9-AEDFD266B3BF}"/>
              </a:ext>
            </a:extLst>
          </p:cNvPr>
          <p:cNvSpPr/>
          <p:nvPr/>
        </p:nvSpPr>
        <p:spPr>
          <a:xfrm>
            <a:off x="4274049" y="3429001"/>
            <a:ext cx="2647965" cy="1385248"/>
          </a:xfrm>
          <a:prstGeom prst="cloud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Memory management, Task scheduling, …</a:t>
            </a:r>
          </a:p>
        </p:txBody>
      </p:sp>
    </p:spTree>
    <p:extLst>
      <p:ext uri="{BB962C8B-B14F-4D97-AF65-F5344CB8AC3E}">
        <p14:creationId xmlns:p14="http://schemas.microsoft.com/office/powerpoint/2010/main" val="239326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77ED-91DF-3FBE-C31E-2F78587C7360}"/>
              </a:ext>
            </a:extLst>
          </p:cNvPr>
          <p:cNvSpPr>
            <a:spLocks noGrp="1"/>
          </p:cNvSpPr>
          <p:nvPr>
            <p:ph type="title"/>
          </p:nvPr>
        </p:nvSpPr>
        <p:spPr/>
        <p:txBody>
          <a:bodyPr/>
          <a:lstStyle/>
          <a:p>
            <a:r>
              <a:rPr lang="en-IN" dirty="0"/>
              <a:t>Introduction to OS Concepts</a:t>
            </a:r>
          </a:p>
        </p:txBody>
      </p:sp>
      <p:sp>
        <p:nvSpPr>
          <p:cNvPr id="3" name="Content Placeholder 2">
            <a:extLst>
              <a:ext uri="{FF2B5EF4-FFF2-40B4-BE49-F238E27FC236}">
                <a16:creationId xmlns:a16="http://schemas.microsoft.com/office/drawing/2014/main" id="{E1F7985B-BC39-28B0-8FF1-56B730F906D3}"/>
              </a:ext>
            </a:extLst>
          </p:cNvPr>
          <p:cNvSpPr>
            <a:spLocks noGrp="1"/>
          </p:cNvSpPr>
          <p:nvPr>
            <p:ph sz="half" idx="1"/>
          </p:nvPr>
        </p:nvSpPr>
        <p:spPr/>
        <p:txBody>
          <a:bodyPr>
            <a:normAutofit lnSpcReduction="10000"/>
          </a:bodyPr>
          <a:lstStyle/>
          <a:p>
            <a:r>
              <a:rPr lang="en-US" dirty="0"/>
              <a:t>An </a:t>
            </a:r>
            <a:r>
              <a:rPr lang="en-US" b="1" dirty="0"/>
              <a:t>Operating System</a:t>
            </a:r>
            <a:r>
              <a:rPr lang="en-US" dirty="0"/>
              <a:t> </a:t>
            </a:r>
            <a:r>
              <a:rPr lang="en-US" b="1" dirty="0"/>
              <a:t>(OS)</a:t>
            </a:r>
            <a:r>
              <a:rPr lang="en-US" dirty="0"/>
              <a:t> is a program that acts as an intermediary between a user of a computer and the computer hardware.</a:t>
            </a:r>
          </a:p>
          <a:p>
            <a:r>
              <a:rPr lang="en-US" dirty="0"/>
              <a:t>Operating system goals:</a:t>
            </a:r>
          </a:p>
          <a:p>
            <a:pPr lvl="1"/>
            <a:r>
              <a:rPr lang="en-US" dirty="0"/>
              <a:t>Execute user programs and make solving user problems easier.</a:t>
            </a:r>
          </a:p>
          <a:p>
            <a:pPr lvl="1"/>
            <a:r>
              <a:rPr lang="en-US" dirty="0"/>
              <a:t>Make the computer system convenient to use.</a:t>
            </a:r>
          </a:p>
          <a:p>
            <a:pPr lvl="1"/>
            <a:r>
              <a:rPr lang="en-US" dirty="0"/>
              <a:t>Use the computer hardware in an efficient manner.</a:t>
            </a:r>
          </a:p>
          <a:p>
            <a:endParaRPr lang="en-IN" dirty="0"/>
          </a:p>
        </p:txBody>
      </p:sp>
      <p:sp>
        <p:nvSpPr>
          <p:cNvPr id="4" name="Content Placeholder 3">
            <a:extLst>
              <a:ext uri="{FF2B5EF4-FFF2-40B4-BE49-F238E27FC236}">
                <a16:creationId xmlns:a16="http://schemas.microsoft.com/office/drawing/2014/main" id="{474057CF-9DC3-DB1B-7AF1-6B580E9B49DD}"/>
              </a:ext>
            </a:extLst>
          </p:cNvPr>
          <p:cNvSpPr>
            <a:spLocks noGrp="1"/>
          </p:cNvSpPr>
          <p:nvPr>
            <p:ph sz="half" idx="2"/>
          </p:nvPr>
        </p:nvSpPr>
        <p:spPr/>
        <p:txBody>
          <a:bodyPr>
            <a:normAutofit lnSpcReduction="10000"/>
          </a:bodyPr>
          <a:lstStyle/>
          <a:p>
            <a:endParaRPr lang="en-IN" dirty="0"/>
          </a:p>
        </p:txBody>
      </p:sp>
      <p:pic>
        <p:nvPicPr>
          <p:cNvPr id="1026" name="Picture 2" descr="Operating System - Overview">
            <a:extLst>
              <a:ext uri="{FF2B5EF4-FFF2-40B4-BE49-F238E27FC236}">
                <a16:creationId xmlns:a16="http://schemas.microsoft.com/office/drawing/2014/main" id="{85CD322B-ED26-C0DE-CCAC-549A836B1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908" y="1876373"/>
            <a:ext cx="4106184" cy="424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83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423B-7F1A-46A2-7FC9-6976EEC69A89}"/>
              </a:ext>
            </a:extLst>
          </p:cNvPr>
          <p:cNvSpPr>
            <a:spLocks noGrp="1"/>
          </p:cNvSpPr>
          <p:nvPr>
            <p:ph type="title"/>
          </p:nvPr>
        </p:nvSpPr>
        <p:spPr/>
        <p:txBody>
          <a:bodyPr/>
          <a:lstStyle/>
          <a:p>
            <a:r>
              <a:rPr lang="en-IN" dirty="0"/>
              <a:t>Installing Linux – Multiple Options</a:t>
            </a:r>
          </a:p>
        </p:txBody>
      </p:sp>
      <p:sp>
        <p:nvSpPr>
          <p:cNvPr id="3" name="Content Placeholder 2">
            <a:extLst>
              <a:ext uri="{FF2B5EF4-FFF2-40B4-BE49-F238E27FC236}">
                <a16:creationId xmlns:a16="http://schemas.microsoft.com/office/drawing/2014/main" id="{2F9689D5-7C2D-3A1C-EE3C-529BE85BAFC7}"/>
              </a:ext>
            </a:extLst>
          </p:cNvPr>
          <p:cNvSpPr>
            <a:spLocks noGrp="1"/>
          </p:cNvSpPr>
          <p:nvPr>
            <p:ph idx="1"/>
          </p:nvPr>
        </p:nvSpPr>
        <p:spPr/>
        <p:txBody>
          <a:bodyPr/>
          <a:lstStyle/>
          <a:p>
            <a:r>
              <a:rPr lang="en-IN" dirty="0"/>
              <a:t>Use a virtual machine and install a Linux distribution</a:t>
            </a:r>
          </a:p>
          <a:p>
            <a:pPr lvl="1"/>
            <a:r>
              <a:rPr lang="en-IN" dirty="0"/>
              <a:t>VMWare or Oracle VirtualBox</a:t>
            </a:r>
          </a:p>
          <a:p>
            <a:r>
              <a:rPr lang="en-IN" dirty="0"/>
              <a:t>Create a dual-boot machine (Windows and Linux)</a:t>
            </a:r>
          </a:p>
          <a:p>
            <a:r>
              <a:rPr lang="en-IN" dirty="0"/>
              <a:t>On a Windows machine, install WSL (Simplest and light-weight)</a:t>
            </a:r>
          </a:p>
          <a:p>
            <a:pPr lvl="1"/>
            <a:r>
              <a:rPr lang="en-IN" dirty="0"/>
              <a:t>https://learn.microsoft.com/en-us/windows/wsl/install</a:t>
            </a:r>
          </a:p>
        </p:txBody>
      </p:sp>
    </p:spTree>
    <p:extLst>
      <p:ext uri="{BB962C8B-B14F-4D97-AF65-F5344CB8AC3E}">
        <p14:creationId xmlns:p14="http://schemas.microsoft.com/office/powerpoint/2010/main" val="4049625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70C5-3C5F-9FAD-6955-2134DB3D6F10}"/>
              </a:ext>
            </a:extLst>
          </p:cNvPr>
          <p:cNvSpPr>
            <a:spLocks noGrp="1"/>
          </p:cNvSpPr>
          <p:nvPr>
            <p:ph type="title"/>
          </p:nvPr>
        </p:nvSpPr>
        <p:spPr/>
        <p:txBody>
          <a:bodyPr/>
          <a:lstStyle/>
          <a:p>
            <a:r>
              <a:rPr lang="en-IN" dirty="0"/>
              <a:t>Linux Distributions (“Distros”)</a:t>
            </a:r>
          </a:p>
        </p:txBody>
      </p:sp>
      <p:sp>
        <p:nvSpPr>
          <p:cNvPr id="3" name="Content Placeholder 2">
            <a:extLst>
              <a:ext uri="{FF2B5EF4-FFF2-40B4-BE49-F238E27FC236}">
                <a16:creationId xmlns:a16="http://schemas.microsoft.com/office/drawing/2014/main" id="{E1D1D97D-7003-0935-170A-19BBEE5BA123}"/>
              </a:ext>
            </a:extLst>
          </p:cNvPr>
          <p:cNvSpPr>
            <a:spLocks noGrp="1"/>
          </p:cNvSpPr>
          <p:nvPr>
            <p:ph sz="half" idx="1"/>
          </p:nvPr>
        </p:nvSpPr>
        <p:spPr/>
        <p:txBody>
          <a:bodyPr>
            <a:normAutofit fontScale="85000" lnSpcReduction="20000"/>
          </a:bodyPr>
          <a:lstStyle/>
          <a:p>
            <a:r>
              <a:rPr lang="en-US" dirty="0"/>
              <a:t>In the Linux community, different organizations have combined the available components differently. </a:t>
            </a:r>
          </a:p>
          <a:p>
            <a:r>
              <a:rPr lang="en-US" dirty="0"/>
              <a:t>Each combination is called a “distribution”, and the organizations that develop distributions are called “distributors”. </a:t>
            </a:r>
          </a:p>
          <a:p>
            <a:r>
              <a:rPr lang="en-US" dirty="0"/>
              <a:t>Common distributions include Red Hat, Mandrake, </a:t>
            </a:r>
            <a:r>
              <a:rPr lang="en-US" dirty="0" err="1"/>
              <a:t>SuSE</a:t>
            </a:r>
            <a:r>
              <a:rPr lang="en-US" dirty="0"/>
              <a:t>, Caldera, Corel, and Debian. </a:t>
            </a:r>
          </a:p>
          <a:p>
            <a:r>
              <a:rPr lang="en-US" dirty="0"/>
              <a:t>There are differences between the various distributions, but all distributions are based on the same foundation: the Linux kernel and the GNU </a:t>
            </a:r>
            <a:r>
              <a:rPr lang="en-US" dirty="0" err="1"/>
              <a:t>glibc</a:t>
            </a:r>
            <a:r>
              <a:rPr lang="en-US" dirty="0"/>
              <a:t> libraries.</a:t>
            </a:r>
          </a:p>
        </p:txBody>
      </p:sp>
      <p:sp>
        <p:nvSpPr>
          <p:cNvPr id="4" name="Content Placeholder 3">
            <a:extLst>
              <a:ext uri="{FF2B5EF4-FFF2-40B4-BE49-F238E27FC236}">
                <a16:creationId xmlns:a16="http://schemas.microsoft.com/office/drawing/2014/main" id="{69DDBDCD-9F68-046D-19F0-CCF80F5ADD13}"/>
              </a:ext>
            </a:extLst>
          </p:cNvPr>
          <p:cNvSpPr>
            <a:spLocks noGrp="1"/>
          </p:cNvSpPr>
          <p:nvPr>
            <p:ph sz="half" idx="2"/>
          </p:nvPr>
        </p:nvSpPr>
        <p:spPr/>
        <p:txBody>
          <a:bodyPr>
            <a:normAutofit fontScale="85000" lnSpcReduction="20000"/>
          </a:bodyPr>
          <a:lstStyle/>
          <a:p>
            <a:endParaRPr lang="en-IN"/>
          </a:p>
        </p:txBody>
      </p:sp>
      <p:pic>
        <p:nvPicPr>
          <p:cNvPr id="5124" name="Picture 4" descr="Top 6 Linux Distro for Developers">
            <a:extLst>
              <a:ext uri="{FF2B5EF4-FFF2-40B4-BE49-F238E27FC236}">
                <a16:creationId xmlns:a16="http://schemas.microsoft.com/office/drawing/2014/main" id="{E734F5ED-592F-7016-2BA6-E3D6CF5D7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876" y="1825625"/>
            <a:ext cx="5110248" cy="3611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142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4545-2DC8-2C4B-3A90-C0F7D83BA0BF}"/>
              </a:ext>
            </a:extLst>
          </p:cNvPr>
          <p:cNvSpPr>
            <a:spLocks noGrp="1"/>
          </p:cNvSpPr>
          <p:nvPr>
            <p:ph type="title"/>
          </p:nvPr>
        </p:nvSpPr>
        <p:spPr/>
        <p:txBody>
          <a:bodyPr/>
          <a:lstStyle/>
          <a:p>
            <a:r>
              <a:rPr lang="en-IN" dirty="0"/>
              <a:t>Linux Command Line</a:t>
            </a:r>
          </a:p>
        </p:txBody>
      </p:sp>
      <p:sp>
        <p:nvSpPr>
          <p:cNvPr id="3" name="Content Placeholder 2">
            <a:extLst>
              <a:ext uri="{FF2B5EF4-FFF2-40B4-BE49-F238E27FC236}">
                <a16:creationId xmlns:a16="http://schemas.microsoft.com/office/drawing/2014/main" id="{B43A72D8-7B06-3A80-D7DB-91C2D7DBA02F}"/>
              </a:ext>
            </a:extLst>
          </p:cNvPr>
          <p:cNvSpPr>
            <a:spLocks noGrp="1"/>
          </p:cNvSpPr>
          <p:nvPr>
            <p:ph idx="1"/>
          </p:nvPr>
        </p:nvSpPr>
        <p:spPr/>
        <p:txBody>
          <a:bodyPr/>
          <a:lstStyle/>
          <a:p>
            <a:r>
              <a:rPr lang="en-IN" dirty="0"/>
              <a:t>Command line = </a:t>
            </a:r>
            <a:r>
              <a:rPr lang="en-IN" b="1" dirty="0"/>
              <a:t>Shell</a:t>
            </a:r>
            <a:endParaRPr lang="en-IN" dirty="0"/>
          </a:p>
          <a:p>
            <a:r>
              <a:rPr lang="en-IN" b="1" dirty="0"/>
              <a:t>Shell </a:t>
            </a:r>
            <a:r>
              <a:rPr lang="en-IN" dirty="0"/>
              <a:t>is a program that takes keyboard commands and passes them to the operating system for execution</a:t>
            </a:r>
          </a:p>
          <a:p>
            <a:r>
              <a:rPr lang="en-IN" dirty="0"/>
              <a:t>Almost all Linux distributions support a shell program called </a:t>
            </a:r>
            <a:r>
              <a:rPr lang="en-IN" b="1" dirty="0"/>
              <a:t>bash</a:t>
            </a:r>
          </a:p>
          <a:p>
            <a:r>
              <a:rPr lang="en-IN" dirty="0"/>
              <a:t>Bash = </a:t>
            </a:r>
            <a:r>
              <a:rPr lang="en-IN" dirty="0" err="1"/>
              <a:t>Bourne</a:t>
            </a:r>
            <a:r>
              <a:rPr lang="en-IN" dirty="0"/>
              <a:t> Again Shell (because bash replaces </a:t>
            </a:r>
            <a:r>
              <a:rPr lang="en-IN" dirty="0" err="1"/>
              <a:t>sh</a:t>
            </a:r>
            <a:r>
              <a:rPr lang="en-IN" dirty="0"/>
              <a:t>, the original Unix shell program written by Steve </a:t>
            </a:r>
            <a:r>
              <a:rPr lang="en-IN" dirty="0" err="1"/>
              <a:t>Bourne</a:t>
            </a:r>
            <a:r>
              <a:rPr lang="en-IN" dirty="0"/>
              <a:t>)</a:t>
            </a:r>
          </a:p>
          <a:p>
            <a:r>
              <a:rPr lang="en-IN" dirty="0"/>
              <a:t>The name </a:t>
            </a:r>
            <a:r>
              <a:rPr lang="en-IN" i="1" dirty="0"/>
              <a:t>shell</a:t>
            </a:r>
            <a:r>
              <a:rPr lang="en-IN" dirty="0"/>
              <a:t> is given because it is the outer layer of the OS like the shell around an oyster</a:t>
            </a:r>
          </a:p>
        </p:txBody>
      </p:sp>
      <p:pic>
        <p:nvPicPr>
          <p:cNvPr id="1026" name="Picture 2" descr="Oyster Shells Inspire Scientists To Create Glass That's Much Harder to  Shatter | Discover Magazine">
            <a:extLst>
              <a:ext uri="{FF2B5EF4-FFF2-40B4-BE49-F238E27FC236}">
                <a16:creationId xmlns:a16="http://schemas.microsoft.com/office/drawing/2014/main" id="{088B81F6-C1F4-0BD8-35B1-FBE712740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3568" y="448042"/>
            <a:ext cx="2252822" cy="147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185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4545-2DC8-2C4B-3A90-C0F7D83BA0BF}"/>
              </a:ext>
            </a:extLst>
          </p:cNvPr>
          <p:cNvSpPr>
            <a:spLocks noGrp="1"/>
          </p:cNvSpPr>
          <p:nvPr>
            <p:ph type="title"/>
          </p:nvPr>
        </p:nvSpPr>
        <p:spPr/>
        <p:txBody>
          <a:bodyPr/>
          <a:lstStyle/>
          <a:p>
            <a:r>
              <a:rPr lang="en-IN" dirty="0"/>
              <a:t>The Shell Prompt</a:t>
            </a:r>
          </a:p>
        </p:txBody>
      </p:sp>
      <p:sp>
        <p:nvSpPr>
          <p:cNvPr id="3" name="Content Placeholder 2">
            <a:extLst>
              <a:ext uri="{FF2B5EF4-FFF2-40B4-BE49-F238E27FC236}">
                <a16:creationId xmlns:a16="http://schemas.microsoft.com/office/drawing/2014/main" id="{B43A72D8-7B06-3A80-D7DB-91C2D7DBA02F}"/>
              </a:ext>
            </a:extLst>
          </p:cNvPr>
          <p:cNvSpPr>
            <a:spLocks noGrp="1"/>
          </p:cNvSpPr>
          <p:nvPr>
            <p:ph idx="1"/>
          </p:nvPr>
        </p:nvSpPr>
        <p:spPr/>
        <p:txBody>
          <a:bodyPr/>
          <a:lstStyle/>
          <a:p>
            <a:r>
              <a:rPr lang="en-IN" dirty="0"/>
              <a:t>General format: </a:t>
            </a:r>
            <a:r>
              <a:rPr lang="en-IN" i="1" dirty="0" err="1"/>
              <a:t>username@machinename</a:t>
            </a:r>
            <a:r>
              <a:rPr lang="en-IN" dirty="0"/>
              <a:t>, followed by the current working directory, and a dollar sign</a:t>
            </a:r>
          </a:p>
          <a:p>
            <a:endParaRPr lang="en-IN" dirty="0"/>
          </a:p>
          <a:p>
            <a:endParaRPr lang="en-IN" dirty="0"/>
          </a:p>
          <a:p>
            <a:endParaRPr lang="en-IN" dirty="0"/>
          </a:p>
          <a:p>
            <a:r>
              <a:rPr lang="en-IN" dirty="0"/>
              <a:t>If we have a hash (#) at the end, instead of the dollar, the user has </a:t>
            </a:r>
            <a:r>
              <a:rPr lang="en-IN" i="1" dirty="0"/>
              <a:t>superuser/root</a:t>
            </a:r>
            <a:r>
              <a:rPr lang="en-IN" dirty="0"/>
              <a:t> privileges</a:t>
            </a:r>
          </a:p>
        </p:txBody>
      </p:sp>
      <p:pic>
        <p:nvPicPr>
          <p:cNvPr id="5" name="Picture 4">
            <a:extLst>
              <a:ext uri="{FF2B5EF4-FFF2-40B4-BE49-F238E27FC236}">
                <a16:creationId xmlns:a16="http://schemas.microsoft.com/office/drawing/2014/main" id="{28ED144E-F517-1A5B-8AAC-55695B10B0CA}"/>
              </a:ext>
            </a:extLst>
          </p:cNvPr>
          <p:cNvPicPr>
            <a:picLocks noChangeAspect="1"/>
          </p:cNvPicPr>
          <p:nvPr/>
        </p:nvPicPr>
        <p:blipFill>
          <a:blip r:embed="rId2"/>
          <a:stretch>
            <a:fillRect/>
          </a:stretch>
        </p:blipFill>
        <p:spPr>
          <a:xfrm>
            <a:off x="1506453" y="2826594"/>
            <a:ext cx="6010686" cy="1026215"/>
          </a:xfrm>
          <a:prstGeom prst="rect">
            <a:avLst/>
          </a:prstGeom>
        </p:spPr>
      </p:pic>
    </p:spTree>
    <p:extLst>
      <p:ext uri="{BB962C8B-B14F-4D97-AF65-F5344CB8AC3E}">
        <p14:creationId xmlns:p14="http://schemas.microsoft.com/office/powerpoint/2010/main" val="3173440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3EDE-0409-2C4C-D437-011E85BCE39D}"/>
              </a:ext>
            </a:extLst>
          </p:cNvPr>
          <p:cNvSpPr>
            <a:spLocks noGrp="1"/>
          </p:cNvSpPr>
          <p:nvPr>
            <p:ph type="title"/>
          </p:nvPr>
        </p:nvSpPr>
        <p:spPr/>
        <p:txBody>
          <a:bodyPr/>
          <a:lstStyle/>
          <a:p>
            <a:r>
              <a:rPr lang="en-IN" dirty="0"/>
              <a:t>Filesystem Tree</a:t>
            </a:r>
          </a:p>
        </p:txBody>
      </p:sp>
      <p:sp>
        <p:nvSpPr>
          <p:cNvPr id="3" name="Content Placeholder 2">
            <a:extLst>
              <a:ext uri="{FF2B5EF4-FFF2-40B4-BE49-F238E27FC236}">
                <a16:creationId xmlns:a16="http://schemas.microsoft.com/office/drawing/2014/main" id="{DEA50259-8CC4-F1E2-8E45-169FCB866BEA}"/>
              </a:ext>
            </a:extLst>
          </p:cNvPr>
          <p:cNvSpPr>
            <a:spLocks noGrp="1"/>
          </p:cNvSpPr>
          <p:nvPr>
            <p:ph idx="1"/>
          </p:nvPr>
        </p:nvSpPr>
        <p:spPr/>
        <p:txBody>
          <a:bodyPr>
            <a:normAutofit/>
          </a:bodyPr>
          <a:lstStyle/>
          <a:p>
            <a:r>
              <a:rPr lang="en-US" dirty="0"/>
              <a:t>Like Windows, a Unix-like operating system such as Linux organizes its files in what is called a </a:t>
            </a:r>
            <a:r>
              <a:rPr lang="en-US" b="1" dirty="0"/>
              <a:t>hierarchical directory structure</a:t>
            </a:r>
            <a:r>
              <a:rPr lang="en-US" dirty="0"/>
              <a:t>. </a:t>
            </a:r>
          </a:p>
          <a:p>
            <a:r>
              <a:rPr lang="en-US" dirty="0"/>
              <a:t>This means that they are organized in a tree-like pattern of directories (sometimes called folders in other systems), which may contain files and other directories. </a:t>
            </a:r>
          </a:p>
          <a:p>
            <a:r>
              <a:rPr lang="en-US" dirty="0"/>
              <a:t>The first directory in the filesystem is called the </a:t>
            </a:r>
            <a:r>
              <a:rPr lang="en-US" b="1" dirty="0"/>
              <a:t>root directory</a:t>
            </a:r>
            <a:r>
              <a:rPr lang="en-US" dirty="0"/>
              <a:t>. </a:t>
            </a:r>
          </a:p>
          <a:p>
            <a:r>
              <a:rPr lang="en-US" dirty="0"/>
              <a:t>The root directory contains files and subdirectories, which contain more files and subdirectories, and so on.</a:t>
            </a:r>
            <a:endParaRPr lang="en-IN" dirty="0"/>
          </a:p>
        </p:txBody>
      </p:sp>
    </p:spTree>
    <p:extLst>
      <p:ext uri="{BB962C8B-B14F-4D97-AF65-F5344CB8AC3E}">
        <p14:creationId xmlns:p14="http://schemas.microsoft.com/office/powerpoint/2010/main" val="2998073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6068-F50D-D657-75FF-1BD3653EB160}"/>
              </a:ext>
            </a:extLst>
          </p:cNvPr>
          <p:cNvSpPr>
            <a:spLocks noGrp="1"/>
          </p:cNvSpPr>
          <p:nvPr>
            <p:ph type="title"/>
          </p:nvPr>
        </p:nvSpPr>
        <p:spPr/>
        <p:txBody>
          <a:bodyPr/>
          <a:lstStyle/>
          <a:p>
            <a:r>
              <a:rPr lang="en-IN" dirty="0"/>
              <a:t>The Root Directory</a:t>
            </a:r>
          </a:p>
        </p:txBody>
      </p:sp>
      <p:sp>
        <p:nvSpPr>
          <p:cNvPr id="3" name="Content Placeholder 2">
            <a:extLst>
              <a:ext uri="{FF2B5EF4-FFF2-40B4-BE49-F238E27FC236}">
                <a16:creationId xmlns:a16="http://schemas.microsoft.com/office/drawing/2014/main" id="{E402AD3E-32A8-616E-E0F8-0E94F531C1D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8FFC99D-4F8A-E764-ECFE-216C5D7AA0E5}"/>
              </a:ext>
            </a:extLst>
          </p:cNvPr>
          <p:cNvPicPr>
            <a:picLocks noChangeAspect="1"/>
          </p:cNvPicPr>
          <p:nvPr/>
        </p:nvPicPr>
        <p:blipFill>
          <a:blip r:embed="rId2"/>
          <a:stretch>
            <a:fillRect/>
          </a:stretch>
        </p:blipFill>
        <p:spPr>
          <a:xfrm>
            <a:off x="838200" y="1617830"/>
            <a:ext cx="8076694" cy="4766928"/>
          </a:xfrm>
          <a:prstGeom prst="rect">
            <a:avLst/>
          </a:prstGeom>
        </p:spPr>
      </p:pic>
      <p:sp>
        <p:nvSpPr>
          <p:cNvPr id="6" name="Callout: Double Bent Line 5">
            <a:extLst>
              <a:ext uri="{FF2B5EF4-FFF2-40B4-BE49-F238E27FC236}">
                <a16:creationId xmlns:a16="http://schemas.microsoft.com/office/drawing/2014/main" id="{0B28DA2A-79A4-B268-775E-3A2F801C9385}"/>
              </a:ext>
            </a:extLst>
          </p:cNvPr>
          <p:cNvSpPr/>
          <p:nvPr/>
        </p:nvSpPr>
        <p:spPr>
          <a:xfrm>
            <a:off x="9331755" y="681037"/>
            <a:ext cx="2229493" cy="3051424"/>
          </a:xfrm>
          <a:prstGeom prst="borderCallout3">
            <a:avLst>
              <a:gd name="adj1" fmla="val 18750"/>
              <a:gd name="adj2" fmla="val -8333"/>
              <a:gd name="adj3" fmla="val 18750"/>
              <a:gd name="adj4" fmla="val -16667"/>
              <a:gd name="adj5" fmla="val 100000"/>
              <a:gd name="adj6" fmla="val -16667"/>
              <a:gd name="adj7" fmla="val 105470"/>
              <a:gd name="adj8" fmla="val -1968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Confusion!</a:t>
            </a:r>
          </a:p>
          <a:p>
            <a:pPr algn="ctr"/>
            <a:endParaRPr lang="en-IN" dirty="0"/>
          </a:p>
          <a:p>
            <a:pPr algn="ctr"/>
            <a:r>
              <a:rPr lang="en-IN" dirty="0"/>
              <a:t>The real root directory is /</a:t>
            </a:r>
          </a:p>
          <a:p>
            <a:pPr algn="ctr"/>
            <a:endParaRPr lang="en-IN" dirty="0"/>
          </a:p>
          <a:p>
            <a:pPr algn="ctr"/>
            <a:r>
              <a:rPr lang="en-IN" dirty="0"/>
              <a:t>There is also another directory named </a:t>
            </a:r>
            <a:r>
              <a:rPr lang="en-IN" i="1" dirty="0"/>
              <a:t>root</a:t>
            </a:r>
            <a:r>
              <a:rPr lang="en-IN" dirty="0"/>
              <a:t> within the real root (i.e. /). But this is not the real root.</a:t>
            </a:r>
          </a:p>
        </p:txBody>
      </p:sp>
    </p:spTree>
    <p:extLst>
      <p:ext uri="{BB962C8B-B14F-4D97-AF65-F5344CB8AC3E}">
        <p14:creationId xmlns:p14="http://schemas.microsoft.com/office/powerpoint/2010/main" val="943130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CA8B-C7C2-8E7C-0611-92AC2715197B}"/>
              </a:ext>
            </a:extLst>
          </p:cNvPr>
          <p:cNvSpPr>
            <a:spLocks noGrp="1"/>
          </p:cNvSpPr>
          <p:nvPr>
            <p:ph type="title"/>
          </p:nvPr>
        </p:nvSpPr>
        <p:spPr/>
        <p:txBody>
          <a:bodyPr/>
          <a:lstStyle/>
          <a:p>
            <a:r>
              <a:rPr lang="en-IN" dirty="0"/>
              <a:t>The Current Directory</a:t>
            </a:r>
          </a:p>
        </p:txBody>
      </p:sp>
      <p:sp>
        <p:nvSpPr>
          <p:cNvPr id="3" name="Content Placeholder 2">
            <a:extLst>
              <a:ext uri="{FF2B5EF4-FFF2-40B4-BE49-F238E27FC236}">
                <a16:creationId xmlns:a16="http://schemas.microsoft.com/office/drawing/2014/main" id="{C4B91942-6710-0C9F-577C-79F65F9A99AB}"/>
              </a:ext>
            </a:extLst>
          </p:cNvPr>
          <p:cNvSpPr>
            <a:spLocks noGrp="1"/>
          </p:cNvSpPr>
          <p:nvPr>
            <p:ph idx="1"/>
          </p:nvPr>
        </p:nvSpPr>
        <p:spPr/>
        <p:txBody>
          <a:bodyPr/>
          <a:lstStyle/>
          <a:p>
            <a:r>
              <a:rPr lang="en-IN" dirty="0"/>
              <a:t>The </a:t>
            </a:r>
            <a:r>
              <a:rPr lang="en-IN" b="1" dirty="0" err="1"/>
              <a:t>pwd</a:t>
            </a:r>
            <a:r>
              <a:rPr lang="en-IN" dirty="0"/>
              <a:t> command (print working directory)</a:t>
            </a:r>
          </a:p>
          <a:p>
            <a:endParaRPr lang="en-US" dirty="0"/>
          </a:p>
          <a:p>
            <a:endParaRPr lang="en-US" dirty="0"/>
          </a:p>
          <a:p>
            <a:endParaRPr lang="en-US" dirty="0"/>
          </a:p>
          <a:p>
            <a:r>
              <a:rPr lang="en-US" dirty="0"/>
              <a:t>When we first log in to our system (or start a terminal emulator session), our current working directory is set to our home directory. </a:t>
            </a:r>
          </a:p>
          <a:p>
            <a:r>
              <a:rPr lang="en-US" dirty="0"/>
              <a:t>Each user account is given its own home directory, which is the only place the user is allowed to write files when operating as a regular user.</a:t>
            </a:r>
            <a:endParaRPr lang="en-IN" dirty="0"/>
          </a:p>
        </p:txBody>
      </p:sp>
      <p:pic>
        <p:nvPicPr>
          <p:cNvPr id="5" name="Picture 4">
            <a:extLst>
              <a:ext uri="{FF2B5EF4-FFF2-40B4-BE49-F238E27FC236}">
                <a16:creationId xmlns:a16="http://schemas.microsoft.com/office/drawing/2014/main" id="{C33EDDBE-7D93-344C-C739-20D60340A3BB}"/>
              </a:ext>
            </a:extLst>
          </p:cNvPr>
          <p:cNvPicPr>
            <a:picLocks noChangeAspect="1"/>
          </p:cNvPicPr>
          <p:nvPr/>
        </p:nvPicPr>
        <p:blipFill>
          <a:blip r:embed="rId2"/>
          <a:stretch>
            <a:fillRect/>
          </a:stretch>
        </p:blipFill>
        <p:spPr>
          <a:xfrm>
            <a:off x="1787985" y="2510703"/>
            <a:ext cx="6392025" cy="746205"/>
          </a:xfrm>
          <a:prstGeom prst="rect">
            <a:avLst/>
          </a:prstGeom>
        </p:spPr>
      </p:pic>
    </p:spTree>
    <p:extLst>
      <p:ext uri="{BB962C8B-B14F-4D97-AF65-F5344CB8AC3E}">
        <p14:creationId xmlns:p14="http://schemas.microsoft.com/office/powerpoint/2010/main" val="1855276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0B0B-E4FE-17A4-3992-79B912B4A871}"/>
              </a:ext>
            </a:extLst>
          </p:cNvPr>
          <p:cNvSpPr>
            <a:spLocks noGrp="1"/>
          </p:cNvSpPr>
          <p:nvPr>
            <p:ph type="title"/>
          </p:nvPr>
        </p:nvSpPr>
        <p:spPr/>
        <p:txBody>
          <a:bodyPr/>
          <a:lstStyle/>
          <a:p>
            <a:r>
              <a:rPr lang="en-IN" dirty="0"/>
              <a:t>The Home Directory</a:t>
            </a:r>
          </a:p>
        </p:txBody>
      </p:sp>
      <p:sp>
        <p:nvSpPr>
          <p:cNvPr id="3" name="Content Placeholder 2">
            <a:extLst>
              <a:ext uri="{FF2B5EF4-FFF2-40B4-BE49-F238E27FC236}">
                <a16:creationId xmlns:a16="http://schemas.microsoft.com/office/drawing/2014/main" id="{656D691E-527B-1F2B-31A9-C16AF6246F1C}"/>
              </a:ext>
            </a:extLst>
          </p:cNvPr>
          <p:cNvSpPr>
            <a:spLocks noGrp="1"/>
          </p:cNvSpPr>
          <p:nvPr>
            <p:ph idx="1"/>
          </p:nvPr>
        </p:nvSpPr>
        <p:spPr/>
        <p:txBody>
          <a:bodyPr/>
          <a:lstStyle/>
          <a:p>
            <a:r>
              <a:rPr lang="en-IN" dirty="0"/>
              <a:t>Each user on the system has a sub-directory inside </a:t>
            </a:r>
            <a:r>
              <a:rPr lang="en-IN" i="1" dirty="0"/>
              <a:t>home</a:t>
            </a:r>
            <a:endParaRPr lang="en-IN" dirty="0"/>
          </a:p>
        </p:txBody>
      </p:sp>
      <p:pic>
        <p:nvPicPr>
          <p:cNvPr id="2050" name="Picture 2" descr="Chapter 4] 4.3 How Linux Organizes Data">
            <a:extLst>
              <a:ext uri="{FF2B5EF4-FFF2-40B4-BE49-F238E27FC236}">
                <a16:creationId xmlns:a16="http://schemas.microsoft.com/office/drawing/2014/main" id="{19D811F8-8F3A-3020-9158-786B789B2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86" y="2496995"/>
            <a:ext cx="8541570" cy="410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2E89FCF-9D97-1EB2-A0B3-B678E088479A}"/>
              </a:ext>
            </a:extLst>
          </p:cNvPr>
          <p:cNvPicPr>
            <a:picLocks noChangeAspect="1"/>
          </p:cNvPicPr>
          <p:nvPr/>
        </p:nvPicPr>
        <p:blipFill>
          <a:blip r:embed="rId3"/>
          <a:stretch>
            <a:fillRect/>
          </a:stretch>
        </p:blipFill>
        <p:spPr>
          <a:xfrm>
            <a:off x="8877032" y="3188452"/>
            <a:ext cx="3124361" cy="812842"/>
          </a:xfrm>
          <a:prstGeom prst="rect">
            <a:avLst/>
          </a:prstGeom>
        </p:spPr>
      </p:pic>
    </p:spTree>
    <p:extLst>
      <p:ext uri="{BB962C8B-B14F-4D97-AF65-F5344CB8AC3E}">
        <p14:creationId xmlns:p14="http://schemas.microsoft.com/office/powerpoint/2010/main" val="325162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D576D-D5D9-A745-A184-774C15B23BB9}"/>
              </a:ext>
            </a:extLst>
          </p:cNvPr>
          <p:cNvSpPr>
            <a:spLocks noGrp="1"/>
          </p:cNvSpPr>
          <p:nvPr>
            <p:ph type="title"/>
          </p:nvPr>
        </p:nvSpPr>
        <p:spPr/>
        <p:txBody>
          <a:bodyPr/>
          <a:lstStyle/>
          <a:p>
            <a:r>
              <a:rPr lang="en-IN" dirty="0"/>
              <a:t>Other Directory Commands</a:t>
            </a:r>
          </a:p>
        </p:txBody>
      </p:sp>
      <p:sp>
        <p:nvSpPr>
          <p:cNvPr id="3" name="Content Placeholder 2">
            <a:extLst>
              <a:ext uri="{FF2B5EF4-FFF2-40B4-BE49-F238E27FC236}">
                <a16:creationId xmlns:a16="http://schemas.microsoft.com/office/drawing/2014/main" id="{D05904F7-DB03-0A6C-F780-C7FB4AA2A887}"/>
              </a:ext>
            </a:extLst>
          </p:cNvPr>
          <p:cNvSpPr>
            <a:spLocks noGrp="1"/>
          </p:cNvSpPr>
          <p:nvPr>
            <p:ph idx="1"/>
          </p:nvPr>
        </p:nvSpPr>
        <p:spPr/>
        <p:txBody>
          <a:bodyPr/>
          <a:lstStyle/>
          <a:p>
            <a:r>
              <a:rPr lang="en-IN" b="1" dirty="0"/>
              <a:t>ls</a:t>
            </a:r>
            <a:r>
              <a:rPr lang="en-IN" dirty="0"/>
              <a:t>: </a:t>
            </a:r>
            <a:r>
              <a:rPr lang="en-US" dirty="0"/>
              <a:t>To list the files and directories in the current working directory, we use the ls command</a:t>
            </a:r>
          </a:p>
          <a:p>
            <a:r>
              <a:rPr lang="en-US" b="1" dirty="0"/>
              <a:t>cd</a:t>
            </a:r>
            <a:r>
              <a:rPr lang="en-US" dirty="0"/>
              <a:t>: Change directory</a:t>
            </a:r>
          </a:p>
          <a:p>
            <a:pPr lvl="1"/>
            <a:r>
              <a:rPr lang="en-US" b="1" dirty="0"/>
              <a:t>Absolute path names</a:t>
            </a:r>
            <a:r>
              <a:rPr lang="en-US" dirty="0"/>
              <a:t>: Begins with the root directory and follows the tree branch by branch until the path to the desired directory or file is completed.</a:t>
            </a:r>
          </a:p>
          <a:p>
            <a:pPr lvl="1"/>
            <a:r>
              <a:rPr lang="en-US" dirty="0"/>
              <a:t>For example, there is a directory on your system in which most of your system’s programs are installed. The pathname of that directory is /</a:t>
            </a:r>
            <a:r>
              <a:rPr lang="en-US" dirty="0" err="1"/>
              <a:t>usr</a:t>
            </a:r>
            <a:r>
              <a:rPr lang="en-US" dirty="0"/>
              <a:t>/bin.</a:t>
            </a:r>
          </a:p>
          <a:p>
            <a:pPr lvl="1"/>
            <a:endParaRPr lang="en-IN" dirty="0"/>
          </a:p>
        </p:txBody>
      </p:sp>
      <p:pic>
        <p:nvPicPr>
          <p:cNvPr id="5" name="Picture 4">
            <a:extLst>
              <a:ext uri="{FF2B5EF4-FFF2-40B4-BE49-F238E27FC236}">
                <a16:creationId xmlns:a16="http://schemas.microsoft.com/office/drawing/2014/main" id="{EFD04C3F-79C8-AC6F-5472-E220114DE8CC}"/>
              </a:ext>
            </a:extLst>
          </p:cNvPr>
          <p:cNvPicPr>
            <a:picLocks noChangeAspect="1"/>
          </p:cNvPicPr>
          <p:nvPr/>
        </p:nvPicPr>
        <p:blipFill>
          <a:blip r:embed="rId2"/>
          <a:stretch>
            <a:fillRect/>
          </a:stretch>
        </p:blipFill>
        <p:spPr>
          <a:xfrm>
            <a:off x="2340417" y="4858080"/>
            <a:ext cx="5914418" cy="1634795"/>
          </a:xfrm>
          <a:prstGeom prst="rect">
            <a:avLst/>
          </a:prstGeom>
        </p:spPr>
      </p:pic>
    </p:spTree>
    <p:extLst>
      <p:ext uri="{BB962C8B-B14F-4D97-AF65-F5344CB8AC3E}">
        <p14:creationId xmlns:p14="http://schemas.microsoft.com/office/powerpoint/2010/main" val="1157076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569C-1217-2A63-4084-92B100DC1A74}"/>
              </a:ext>
            </a:extLst>
          </p:cNvPr>
          <p:cNvSpPr>
            <a:spLocks noGrp="1"/>
          </p:cNvSpPr>
          <p:nvPr>
            <p:ph type="title"/>
          </p:nvPr>
        </p:nvSpPr>
        <p:spPr/>
        <p:txBody>
          <a:bodyPr/>
          <a:lstStyle/>
          <a:p>
            <a:r>
              <a:rPr lang="en-IN" dirty="0"/>
              <a:t>More Directory Commands</a:t>
            </a:r>
          </a:p>
        </p:txBody>
      </p:sp>
      <p:sp>
        <p:nvSpPr>
          <p:cNvPr id="3" name="Content Placeholder 2">
            <a:extLst>
              <a:ext uri="{FF2B5EF4-FFF2-40B4-BE49-F238E27FC236}">
                <a16:creationId xmlns:a16="http://schemas.microsoft.com/office/drawing/2014/main" id="{C072D274-7DFB-D6AB-A8B4-EF24811A215B}"/>
              </a:ext>
            </a:extLst>
          </p:cNvPr>
          <p:cNvSpPr>
            <a:spLocks noGrp="1"/>
          </p:cNvSpPr>
          <p:nvPr>
            <p:ph idx="1"/>
          </p:nvPr>
        </p:nvSpPr>
        <p:spPr/>
        <p:txBody>
          <a:bodyPr/>
          <a:lstStyle/>
          <a:p>
            <a:r>
              <a:rPr lang="en-IN" b="1" dirty="0" err="1"/>
              <a:t>mkdir</a:t>
            </a:r>
            <a:r>
              <a:rPr lang="en-IN" dirty="0"/>
              <a:t>: Create a directory </a:t>
            </a:r>
          </a:p>
        </p:txBody>
      </p:sp>
      <p:pic>
        <p:nvPicPr>
          <p:cNvPr id="5" name="Picture 4">
            <a:extLst>
              <a:ext uri="{FF2B5EF4-FFF2-40B4-BE49-F238E27FC236}">
                <a16:creationId xmlns:a16="http://schemas.microsoft.com/office/drawing/2014/main" id="{F24D47B0-5DCA-4E91-D062-E974BBDFC413}"/>
              </a:ext>
            </a:extLst>
          </p:cNvPr>
          <p:cNvPicPr>
            <a:picLocks noChangeAspect="1"/>
          </p:cNvPicPr>
          <p:nvPr/>
        </p:nvPicPr>
        <p:blipFill>
          <a:blip r:embed="rId2"/>
          <a:stretch>
            <a:fillRect/>
          </a:stretch>
        </p:blipFill>
        <p:spPr>
          <a:xfrm>
            <a:off x="1326657" y="2737409"/>
            <a:ext cx="5468101" cy="2594878"/>
          </a:xfrm>
          <a:prstGeom prst="rect">
            <a:avLst/>
          </a:prstGeom>
        </p:spPr>
      </p:pic>
    </p:spTree>
    <p:extLst>
      <p:ext uri="{BB962C8B-B14F-4D97-AF65-F5344CB8AC3E}">
        <p14:creationId xmlns:p14="http://schemas.microsoft.com/office/powerpoint/2010/main" val="311730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6C482F-C544-E0FE-1001-33C996F8609D}"/>
              </a:ext>
            </a:extLst>
          </p:cNvPr>
          <p:cNvSpPr>
            <a:spLocks noGrp="1"/>
          </p:cNvSpPr>
          <p:nvPr>
            <p:ph type="title"/>
          </p:nvPr>
        </p:nvSpPr>
        <p:spPr/>
        <p:txBody>
          <a:bodyPr/>
          <a:lstStyle/>
          <a:p>
            <a:r>
              <a:rPr lang="en-IN" dirty="0"/>
              <a:t>Operating System versus Application Software</a:t>
            </a:r>
          </a:p>
        </p:txBody>
      </p:sp>
      <p:sp>
        <p:nvSpPr>
          <p:cNvPr id="6" name="Content Placeholder 5">
            <a:extLst>
              <a:ext uri="{FF2B5EF4-FFF2-40B4-BE49-F238E27FC236}">
                <a16:creationId xmlns:a16="http://schemas.microsoft.com/office/drawing/2014/main" id="{54EFB0B6-0503-4B64-ED4D-49F2EF2085CF}"/>
              </a:ext>
            </a:extLst>
          </p:cNvPr>
          <p:cNvSpPr>
            <a:spLocks noGrp="1"/>
          </p:cNvSpPr>
          <p:nvPr>
            <p:ph idx="1"/>
          </p:nvPr>
        </p:nvSpPr>
        <p:spPr/>
        <p:txBody>
          <a:bodyPr/>
          <a:lstStyle/>
          <a:p>
            <a:endParaRPr lang="en-IN" dirty="0"/>
          </a:p>
        </p:txBody>
      </p:sp>
      <p:sp>
        <p:nvSpPr>
          <p:cNvPr id="7" name="TextBox 6">
            <a:extLst>
              <a:ext uri="{FF2B5EF4-FFF2-40B4-BE49-F238E27FC236}">
                <a16:creationId xmlns:a16="http://schemas.microsoft.com/office/drawing/2014/main" id="{FA51AF23-4F9B-0A2F-69EF-C9BAA04FF721}"/>
              </a:ext>
            </a:extLst>
          </p:cNvPr>
          <p:cNvSpPr txBox="1"/>
          <p:nvPr/>
        </p:nvSpPr>
        <p:spPr>
          <a:xfrm>
            <a:off x="1078787" y="1923802"/>
            <a:ext cx="4541177" cy="4154984"/>
          </a:xfrm>
          <a:prstGeom prst="rect">
            <a:avLst/>
          </a:prstGeom>
          <a:solidFill>
            <a:srgbClr val="7030A0"/>
          </a:solidFill>
        </p:spPr>
        <p:txBody>
          <a:bodyPr wrap="square" rtlCol="0">
            <a:spAutoFit/>
          </a:bodyPr>
          <a:lstStyle/>
          <a:p>
            <a:r>
              <a:rPr lang="en-IN" sz="2400" dirty="0">
                <a:solidFill>
                  <a:schemeClr val="bg1"/>
                </a:solidFill>
              </a:rPr>
              <a:t>An </a:t>
            </a:r>
            <a:r>
              <a:rPr lang="en-IN" sz="2400" b="1" dirty="0">
                <a:solidFill>
                  <a:schemeClr val="bg1"/>
                </a:solidFill>
              </a:rPr>
              <a:t>operating system</a:t>
            </a:r>
            <a:r>
              <a:rPr lang="en-IN" sz="2400" dirty="0">
                <a:solidFill>
                  <a:schemeClr val="bg1"/>
                </a:solidFill>
              </a:rPr>
              <a:t> is like the entry point into a computer: This is where the computer </a:t>
            </a:r>
            <a:r>
              <a:rPr lang="en-IN" sz="2400" i="1" dirty="0">
                <a:solidFill>
                  <a:schemeClr val="bg1"/>
                </a:solidFill>
              </a:rPr>
              <a:t>wakes up</a:t>
            </a:r>
            <a:r>
              <a:rPr lang="en-IN" sz="2400" dirty="0">
                <a:solidFill>
                  <a:schemeClr val="bg1"/>
                </a:solidFill>
              </a:rPr>
              <a:t>.</a:t>
            </a:r>
          </a:p>
          <a:p>
            <a:endParaRPr lang="en-IN" sz="2400" dirty="0">
              <a:solidFill>
                <a:schemeClr val="bg1"/>
              </a:solidFill>
            </a:endParaRPr>
          </a:p>
          <a:p>
            <a:r>
              <a:rPr lang="en-IN" sz="2400" dirty="0">
                <a:solidFill>
                  <a:schemeClr val="bg1"/>
                </a:solidFill>
              </a:rPr>
              <a:t>The operating system is responsible for handling all the aspects pertaining to user programs, process management, memory management, disk management, working with the CPU, etc. </a:t>
            </a:r>
          </a:p>
        </p:txBody>
      </p:sp>
      <p:sp>
        <p:nvSpPr>
          <p:cNvPr id="8" name="TextBox 7">
            <a:extLst>
              <a:ext uri="{FF2B5EF4-FFF2-40B4-BE49-F238E27FC236}">
                <a16:creationId xmlns:a16="http://schemas.microsoft.com/office/drawing/2014/main" id="{4DBFF185-7CBA-91B5-73C7-076B830EFB61}"/>
              </a:ext>
            </a:extLst>
          </p:cNvPr>
          <p:cNvSpPr txBox="1"/>
          <p:nvPr/>
        </p:nvSpPr>
        <p:spPr>
          <a:xfrm>
            <a:off x="6216293" y="1923802"/>
            <a:ext cx="4541177" cy="4154984"/>
          </a:xfrm>
          <a:prstGeom prst="rect">
            <a:avLst/>
          </a:prstGeom>
          <a:solidFill>
            <a:schemeClr val="accent2">
              <a:lumMod val="75000"/>
            </a:schemeClr>
          </a:solidFill>
        </p:spPr>
        <p:txBody>
          <a:bodyPr wrap="square" rtlCol="0">
            <a:spAutoFit/>
          </a:bodyPr>
          <a:lstStyle/>
          <a:p>
            <a:r>
              <a:rPr lang="en-IN" sz="2400" b="1" dirty="0">
                <a:solidFill>
                  <a:schemeClr val="bg1"/>
                </a:solidFill>
              </a:rPr>
              <a:t>Application software</a:t>
            </a:r>
            <a:r>
              <a:rPr lang="en-IN" sz="2400" dirty="0">
                <a:solidFill>
                  <a:schemeClr val="bg1"/>
                </a:solidFill>
              </a:rPr>
              <a:t> makes use of an operating system for performing various tasks.</a:t>
            </a:r>
          </a:p>
          <a:p>
            <a:endParaRPr lang="en-IN" sz="2400" dirty="0">
              <a:solidFill>
                <a:schemeClr val="bg1"/>
              </a:solidFill>
            </a:endParaRPr>
          </a:p>
          <a:p>
            <a:r>
              <a:rPr lang="en-IN" sz="2400" dirty="0">
                <a:solidFill>
                  <a:schemeClr val="bg1"/>
                </a:solidFill>
              </a:rPr>
              <a:t>An application software allows the user to create presentations, play games, browse the Internet, etc.</a:t>
            </a:r>
          </a:p>
          <a:p>
            <a:endParaRPr lang="en-IN" sz="2400" dirty="0">
              <a:solidFill>
                <a:schemeClr val="bg1"/>
              </a:solidFill>
            </a:endParaRPr>
          </a:p>
          <a:p>
            <a:r>
              <a:rPr lang="en-IN" sz="2400" dirty="0">
                <a:solidFill>
                  <a:schemeClr val="bg1"/>
                </a:solidFill>
              </a:rPr>
              <a:t>An application software is </a:t>
            </a:r>
            <a:r>
              <a:rPr lang="en-IN" sz="2400" i="1" dirty="0">
                <a:solidFill>
                  <a:schemeClr val="bg1"/>
                </a:solidFill>
              </a:rPr>
              <a:t>specific</a:t>
            </a:r>
            <a:r>
              <a:rPr lang="en-IN" sz="2400" dirty="0">
                <a:solidFill>
                  <a:schemeClr val="bg1"/>
                </a:solidFill>
              </a:rPr>
              <a:t>, whereas an operating system is </a:t>
            </a:r>
            <a:r>
              <a:rPr lang="en-IN" sz="2400" i="1" dirty="0">
                <a:solidFill>
                  <a:schemeClr val="bg1"/>
                </a:solidFill>
              </a:rPr>
              <a:t>generic</a:t>
            </a:r>
            <a:endParaRPr lang="en-IN" sz="2400" dirty="0">
              <a:solidFill>
                <a:schemeClr val="bg1"/>
              </a:solidFill>
            </a:endParaRPr>
          </a:p>
        </p:txBody>
      </p:sp>
      <p:sp>
        <p:nvSpPr>
          <p:cNvPr id="9" name="Speech Bubble: Rectangle 8">
            <a:extLst>
              <a:ext uri="{FF2B5EF4-FFF2-40B4-BE49-F238E27FC236}">
                <a16:creationId xmlns:a16="http://schemas.microsoft.com/office/drawing/2014/main" id="{80E28186-A4ED-6E3A-2991-88A4BFC36F8E}"/>
              </a:ext>
            </a:extLst>
          </p:cNvPr>
          <p:cNvSpPr/>
          <p:nvPr/>
        </p:nvSpPr>
        <p:spPr>
          <a:xfrm>
            <a:off x="3041152" y="1294544"/>
            <a:ext cx="2126750" cy="629258"/>
          </a:xfrm>
          <a:prstGeom prst="wedgeRectCallout">
            <a:avLst/>
          </a:prstGeom>
          <a:solidFill>
            <a:schemeClr val="accent6">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Linux, Windows, Mac</a:t>
            </a:r>
          </a:p>
        </p:txBody>
      </p:sp>
      <p:sp>
        <p:nvSpPr>
          <p:cNvPr id="10" name="Speech Bubble: Rectangle 9">
            <a:extLst>
              <a:ext uri="{FF2B5EF4-FFF2-40B4-BE49-F238E27FC236}">
                <a16:creationId xmlns:a16="http://schemas.microsoft.com/office/drawing/2014/main" id="{5653B500-3940-B6C9-F6C6-96DAE6A01A3C}"/>
              </a:ext>
            </a:extLst>
          </p:cNvPr>
          <p:cNvSpPr/>
          <p:nvPr/>
        </p:nvSpPr>
        <p:spPr>
          <a:xfrm>
            <a:off x="7786100" y="1245456"/>
            <a:ext cx="2126750" cy="629258"/>
          </a:xfrm>
          <a:prstGeom prst="wedgeRectCallout">
            <a:avLst/>
          </a:prstGeom>
          <a:solidFill>
            <a:schemeClr val="tx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Word, PowerPoint, Firefox</a:t>
            </a:r>
          </a:p>
        </p:txBody>
      </p:sp>
    </p:spTree>
    <p:extLst>
      <p:ext uri="{BB962C8B-B14F-4D97-AF65-F5344CB8AC3E}">
        <p14:creationId xmlns:p14="http://schemas.microsoft.com/office/powerpoint/2010/main" val="2964504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569C-1217-2A63-4084-92B100DC1A74}"/>
              </a:ext>
            </a:extLst>
          </p:cNvPr>
          <p:cNvSpPr>
            <a:spLocks noGrp="1"/>
          </p:cNvSpPr>
          <p:nvPr>
            <p:ph type="title"/>
          </p:nvPr>
        </p:nvSpPr>
        <p:spPr/>
        <p:txBody>
          <a:bodyPr/>
          <a:lstStyle/>
          <a:p>
            <a:r>
              <a:rPr lang="en-IN" dirty="0"/>
              <a:t>More Directory Commands</a:t>
            </a:r>
          </a:p>
        </p:txBody>
      </p:sp>
      <p:sp>
        <p:nvSpPr>
          <p:cNvPr id="3" name="Content Placeholder 2">
            <a:extLst>
              <a:ext uri="{FF2B5EF4-FFF2-40B4-BE49-F238E27FC236}">
                <a16:creationId xmlns:a16="http://schemas.microsoft.com/office/drawing/2014/main" id="{C072D274-7DFB-D6AB-A8B4-EF24811A215B}"/>
              </a:ext>
            </a:extLst>
          </p:cNvPr>
          <p:cNvSpPr>
            <a:spLocks noGrp="1"/>
          </p:cNvSpPr>
          <p:nvPr>
            <p:ph idx="1"/>
          </p:nvPr>
        </p:nvSpPr>
        <p:spPr/>
        <p:txBody>
          <a:bodyPr/>
          <a:lstStyle/>
          <a:p>
            <a:r>
              <a:rPr lang="en-IN" b="1" dirty="0"/>
              <a:t>cp</a:t>
            </a:r>
            <a:r>
              <a:rPr lang="en-IN" dirty="0"/>
              <a:t>: Copy files and directories</a:t>
            </a:r>
          </a:p>
          <a:p>
            <a:endParaRPr lang="en-IN" dirty="0"/>
          </a:p>
        </p:txBody>
      </p:sp>
      <p:pic>
        <p:nvPicPr>
          <p:cNvPr id="6" name="Picture 5">
            <a:extLst>
              <a:ext uri="{FF2B5EF4-FFF2-40B4-BE49-F238E27FC236}">
                <a16:creationId xmlns:a16="http://schemas.microsoft.com/office/drawing/2014/main" id="{FDA00BF8-4B37-E429-EEF2-C902E09E25E1}"/>
              </a:ext>
            </a:extLst>
          </p:cNvPr>
          <p:cNvPicPr>
            <a:picLocks noChangeAspect="1"/>
          </p:cNvPicPr>
          <p:nvPr/>
        </p:nvPicPr>
        <p:blipFill>
          <a:blip r:embed="rId2"/>
          <a:stretch>
            <a:fillRect/>
          </a:stretch>
        </p:blipFill>
        <p:spPr>
          <a:xfrm>
            <a:off x="2232414" y="2320711"/>
            <a:ext cx="6562263" cy="3856252"/>
          </a:xfrm>
          <a:prstGeom prst="rect">
            <a:avLst/>
          </a:prstGeom>
        </p:spPr>
      </p:pic>
    </p:spTree>
    <p:extLst>
      <p:ext uri="{BB962C8B-B14F-4D97-AF65-F5344CB8AC3E}">
        <p14:creationId xmlns:p14="http://schemas.microsoft.com/office/powerpoint/2010/main" val="1075252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569C-1217-2A63-4084-92B100DC1A74}"/>
              </a:ext>
            </a:extLst>
          </p:cNvPr>
          <p:cNvSpPr>
            <a:spLocks noGrp="1"/>
          </p:cNvSpPr>
          <p:nvPr>
            <p:ph type="title"/>
          </p:nvPr>
        </p:nvSpPr>
        <p:spPr/>
        <p:txBody>
          <a:bodyPr/>
          <a:lstStyle/>
          <a:p>
            <a:r>
              <a:rPr lang="en-IN" dirty="0"/>
              <a:t>More Directory Commands</a:t>
            </a:r>
          </a:p>
        </p:txBody>
      </p:sp>
      <p:sp>
        <p:nvSpPr>
          <p:cNvPr id="3" name="Content Placeholder 2">
            <a:extLst>
              <a:ext uri="{FF2B5EF4-FFF2-40B4-BE49-F238E27FC236}">
                <a16:creationId xmlns:a16="http://schemas.microsoft.com/office/drawing/2014/main" id="{C072D274-7DFB-D6AB-A8B4-EF24811A215B}"/>
              </a:ext>
            </a:extLst>
          </p:cNvPr>
          <p:cNvSpPr>
            <a:spLocks noGrp="1"/>
          </p:cNvSpPr>
          <p:nvPr>
            <p:ph idx="1"/>
          </p:nvPr>
        </p:nvSpPr>
        <p:spPr/>
        <p:txBody>
          <a:bodyPr/>
          <a:lstStyle/>
          <a:p>
            <a:r>
              <a:rPr lang="en-IN" b="1" dirty="0"/>
              <a:t>mv</a:t>
            </a:r>
            <a:r>
              <a:rPr lang="en-IN" dirty="0"/>
              <a:t>: Move and rename files</a:t>
            </a:r>
          </a:p>
          <a:p>
            <a:endParaRPr lang="en-IN" dirty="0"/>
          </a:p>
        </p:txBody>
      </p:sp>
      <p:pic>
        <p:nvPicPr>
          <p:cNvPr id="5" name="Picture 4">
            <a:extLst>
              <a:ext uri="{FF2B5EF4-FFF2-40B4-BE49-F238E27FC236}">
                <a16:creationId xmlns:a16="http://schemas.microsoft.com/office/drawing/2014/main" id="{F6646960-231C-679D-1EA7-AD487D1CFE16}"/>
              </a:ext>
            </a:extLst>
          </p:cNvPr>
          <p:cNvPicPr>
            <a:picLocks noChangeAspect="1"/>
          </p:cNvPicPr>
          <p:nvPr/>
        </p:nvPicPr>
        <p:blipFill>
          <a:blip r:embed="rId2"/>
          <a:stretch>
            <a:fillRect/>
          </a:stretch>
        </p:blipFill>
        <p:spPr>
          <a:xfrm>
            <a:off x="1786702" y="2486741"/>
            <a:ext cx="7768264" cy="4172818"/>
          </a:xfrm>
          <a:prstGeom prst="rect">
            <a:avLst/>
          </a:prstGeom>
        </p:spPr>
      </p:pic>
    </p:spTree>
    <p:extLst>
      <p:ext uri="{BB962C8B-B14F-4D97-AF65-F5344CB8AC3E}">
        <p14:creationId xmlns:p14="http://schemas.microsoft.com/office/powerpoint/2010/main" val="1281816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569C-1217-2A63-4084-92B100DC1A74}"/>
              </a:ext>
            </a:extLst>
          </p:cNvPr>
          <p:cNvSpPr>
            <a:spLocks noGrp="1"/>
          </p:cNvSpPr>
          <p:nvPr>
            <p:ph type="title"/>
          </p:nvPr>
        </p:nvSpPr>
        <p:spPr/>
        <p:txBody>
          <a:bodyPr/>
          <a:lstStyle/>
          <a:p>
            <a:r>
              <a:rPr lang="en-IN" dirty="0"/>
              <a:t>More Directory Commands</a:t>
            </a:r>
          </a:p>
        </p:txBody>
      </p:sp>
      <p:sp>
        <p:nvSpPr>
          <p:cNvPr id="3" name="Content Placeholder 2">
            <a:extLst>
              <a:ext uri="{FF2B5EF4-FFF2-40B4-BE49-F238E27FC236}">
                <a16:creationId xmlns:a16="http://schemas.microsoft.com/office/drawing/2014/main" id="{C072D274-7DFB-D6AB-A8B4-EF24811A215B}"/>
              </a:ext>
            </a:extLst>
          </p:cNvPr>
          <p:cNvSpPr>
            <a:spLocks noGrp="1"/>
          </p:cNvSpPr>
          <p:nvPr>
            <p:ph idx="1"/>
          </p:nvPr>
        </p:nvSpPr>
        <p:spPr/>
        <p:txBody>
          <a:bodyPr/>
          <a:lstStyle/>
          <a:p>
            <a:r>
              <a:rPr lang="en-IN" b="1" dirty="0"/>
              <a:t>rm</a:t>
            </a:r>
            <a:r>
              <a:rPr lang="en-IN" dirty="0"/>
              <a:t>: Delete files and directories</a:t>
            </a:r>
          </a:p>
          <a:p>
            <a:endParaRPr lang="en-IN" dirty="0"/>
          </a:p>
        </p:txBody>
      </p:sp>
      <p:pic>
        <p:nvPicPr>
          <p:cNvPr id="6" name="Picture 5">
            <a:extLst>
              <a:ext uri="{FF2B5EF4-FFF2-40B4-BE49-F238E27FC236}">
                <a16:creationId xmlns:a16="http://schemas.microsoft.com/office/drawing/2014/main" id="{AA1DC019-7A9D-6B94-0852-02C78DBE60E3}"/>
              </a:ext>
            </a:extLst>
          </p:cNvPr>
          <p:cNvPicPr>
            <a:picLocks noChangeAspect="1"/>
          </p:cNvPicPr>
          <p:nvPr/>
        </p:nvPicPr>
        <p:blipFill>
          <a:blip r:embed="rId2"/>
          <a:stretch>
            <a:fillRect/>
          </a:stretch>
        </p:blipFill>
        <p:spPr>
          <a:xfrm>
            <a:off x="1705076" y="2378281"/>
            <a:ext cx="7726600" cy="4128261"/>
          </a:xfrm>
          <a:prstGeom prst="rect">
            <a:avLst/>
          </a:prstGeom>
        </p:spPr>
      </p:pic>
    </p:spTree>
    <p:extLst>
      <p:ext uri="{BB962C8B-B14F-4D97-AF65-F5344CB8AC3E}">
        <p14:creationId xmlns:p14="http://schemas.microsoft.com/office/powerpoint/2010/main" val="3349624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5ED5-36E6-3713-F43F-22F8592A082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FA7D3D0-2B09-E21C-DB16-57E49460A04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4541788-3EDD-08BC-A642-F7B47E0AF9B2}"/>
              </a:ext>
            </a:extLst>
          </p:cNvPr>
          <p:cNvPicPr>
            <a:picLocks noChangeAspect="1"/>
          </p:cNvPicPr>
          <p:nvPr/>
        </p:nvPicPr>
        <p:blipFill>
          <a:blip r:embed="rId2"/>
          <a:stretch>
            <a:fillRect/>
          </a:stretch>
        </p:blipFill>
        <p:spPr>
          <a:xfrm>
            <a:off x="998662" y="186464"/>
            <a:ext cx="8422740" cy="6852994"/>
          </a:xfrm>
          <a:prstGeom prst="rect">
            <a:avLst/>
          </a:prstGeom>
        </p:spPr>
      </p:pic>
    </p:spTree>
    <p:extLst>
      <p:ext uri="{BB962C8B-B14F-4D97-AF65-F5344CB8AC3E}">
        <p14:creationId xmlns:p14="http://schemas.microsoft.com/office/powerpoint/2010/main" val="1475428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22AC5-CB71-A038-4612-06FF0451AF81}"/>
              </a:ext>
            </a:extLst>
          </p:cNvPr>
          <p:cNvSpPr>
            <a:spLocks noGrp="1"/>
          </p:cNvSpPr>
          <p:nvPr>
            <p:ph type="title"/>
          </p:nvPr>
        </p:nvSpPr>
        <p:spPr/>
        <p:txBody>
          <a:bodyPr/>
          <a:lstStyle/>
          <a:p>
            <a:r>
              <a:rPr lang="en-IN" dirty="0"/>
              <a:t>How to Specify Who to Give Permissions To?</a:t>
            </a:r>
          </a:p>
        </p:txBody>
      </p:sp>
      <p:sp>
        <p:nvSpPr>
          <p:cNvPr id="3" name="Content Placeholder 2">
            <a:extLst>
              <a:ext uri="{FF2B5EF4-FFF2-40B4-BE49-F238E27FC236}">
                <a16:creationId xmlns:a16="http://schemas.microsoft.com/office/drawing/2014/main" id="{6A9F74F6-FDAD-DEA3-5A9F-CD5D42D98F1E}"/>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4F1DF12-7F8F-86DF-3A60-58BCB960508F}"/>
              </a:ext>
            </a:extLst>
          </p:cNvPr>
          <p:cNvPicPr>
            <a:picLocks noChangeAspect="1"/>
          </p:cNvPicPr>
          <p:nvPr/>
        </p:nvPicPr>
        <p:blipFill>
          <a:blip r:embed="rId2"/>
          <a:stretch>
            <a:fillRect/>
          </a:stretch>
        </p:blipFill>
        <p:spPr>
          <a:xfrm>
            <a:off x="1219017" y="1894976"/>
            <a:ext cx="9447069" cy="3622246"/>
          </a:xfrm>
          <a:prstGeom prst="rect">
            <a:avLst/>
          </a:prstGeom>
        </p:spPr>
      </p:pic>
    </p:spTree>
    <p:extLst>
      <p:ext uri="{BB962C8B-B14F-4D97-AF65-F5344CB8AC3E}">
        <p14:creationId xmlns:p14="http://schemas.microsoft.com/office/powerpoint/2010/main" val="2754074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A297-B02E-9661-3855-0945CA74DA59}"/>
              </a:ext>
            </a:extLst>
          </p:cNvPr>
          <p:cNvSpPr>
            <a:spLocks noGrp="1"/>
          </p:cNvSpPr>
          <p:nvPr>
            <p:ph type="title"/>
          </p:nvPr>
        </p:nvSpPr>
        <p:spPr/>
        <p:txBody>
          <a:bodyPr/>
          <a:lstStyle/>
          <a:p>
            <a:r>
              <a:rPr lang="en-IN" dirty="0"/>
              <a:t>File Permission Examples</a:t>
            </a:r>
          </a:p>
        </p:txBody>
      </p:sp>
      <p:sp>
        <p:nvSpPr>
          <p:cNvPr id="3" name="Content Placeholder 2">
            <a:extLst>
              <a:ext uri="{FF2B5EF4-FFF2-40B4-BE49-F238E27FC236}">
                <a16:creationId xmlns:a16="http://schemas.microsoft.com/office/drawing/2014/main" id="{FD95B7B5-3F44-6C99-7798-D69934BD3EC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70995DDF-2FD8-2A57-ABE0-CF04EF48B38B}"/>
              </a:ext>
            </a:extLst>
          </p:cNvPr>
          <p:cNvPicPr>
            <a:picLocks noChangeAspect="1"/>
          </p:cNvPicPr>
          <p:nvPr/>
        </p:nvPicPr>
        <p:blipFill>
          <a:blip r:embed="rId2"/>
          <a:stretch>
            <a:fillRect/>
          </a:stretch>
        </p:blipFill>
        <p:spPr>
          <a:xfrm>
            <a:off x="3124021" y="1690688"/>
            <a:ext cx="7225223" cy="1779652"/>
          </a:xfrm>
          <a:prstGeom prst="rect">
            <a:avLst/>
          </a:prstGeom>
        </p:spPr>
      </p:pic>
      <p:pic>
        <p:nvPicPr>
          <p:cNvPr id="7" name="Picture 6">
            <a:extLst>
              <a:ext uri="{FF2B5EF4-FFF2-40B4-BE49-F238E27FC236}">
                <a16:creationId xmlns:a16="http://schemas.microsoft.com/office/drawing/2014/main" id="{F8FA3B69-8C1A-F882-DF98-E1AC92CBA3CB}"/>
              </a:ext>
            </a:extLst>
          </p:cNvPr>
          <p:cNvPicPr>
            <a:picLocks noChangeAspect="1"/>
          </p:cNvPicPr>
          <p:nvPr/>
        </p:nvPicPr>
        <p:blipFill>
          <a:blip r:embed="rId3"/>
          <a:stretch>
            <a:fillRect/>
          </a:stretch>
        </p:blipFill>
        <p:spPr>
          <a:xfrm>
            <a:off x="3124021" y="3429000"/>
            <a:ext cx="7274428" cy="2550560"/>
          </a:xfrm>
          <a:prstGeom prst="rect">
            <a:avLst/>
          </a:prstGeom>
        </p:spPr>
      </p:pic>
    </p:spTree>
    <p:extLst>
      <p:ext uri="{BB962C8B-B14F-4D97-AF65-F5344CB8AC3E}">
        <p14:creationId xmlns:p14="http://schemas.microsoft.com/office/powerpoint/2010/main" val="1845787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AB4A-7B5A-CA52-898F-E117CD80C302}"/>
              </a:ext>
            </a:extLst>
          </p:cNvPr>
          <p:cNvSpPr>
            <a:spLocks noGrp="1"/>
          </p:cNvSpPr>
          <p:nvPr>
            <p:ph type="title"/>
          </p:nvPr>
        </p:nvSpPr>
        <p:spPr/>
        <p:txBody>
          <a:bodyPr/>
          <a:lstStyle/>
          <a:p>
            <a:r>
              <a:rPr lang="en-IN" dirty="0"/>
              <a:t>File Permissions in Binary</a:t>
            </a:r>
          </a:p>
        </p:txBody>
      </p:sp>
      <p:sp>
        <p:nvSpPr>
          <p:cNvPr id="3" name="Content Placeholder 2">
            <a:extLst>
              <a:ext uri="{FF2B5EF4-FFF2-40B4-BE49-F238E27FC236}">
                <a16:creationId xmlns:a16="http://schemas.microsoft.com/office/drawing/2014/main" id="{1826AF2E-1C86-6258-1F73-E7D130933C75}"/>
              </a:ext>
            </a:extLst>
          </p:cNvPr>
          <p:cNvSpPr>
            <a:spLocks noGrp="1"/>
          </p:cNvSpPr>
          <p:nvPr>
            <p:ph idx="1"/>
          </p:nvPr>
        </p:nvSpPr>
        <p:spPr/>
        <p:txBody>
          <a:bodyPr/>
          <a:lstStyle/>
          <a:p>
            <a:endParaRPr lang="en-IN"/>
          </a:p>
        </p:txBody>
      </p:sp>
      <p:pic>
        <p:nvPicPr>
          <p:cNvPr id="2050" name="Picture 2" descr="What is chmod?. In Unix and Unix-like operating… | by Jimmy Xiao | Medium">
            <a:extLst>
              <a:ext uri="{FF2B5EF4-FFF2-40B4-BE49-F238E27FC236}">
                <a16:creationId xmlns:a16="http://schemas.microsoft.com/office/drawing/2014/main" id="{931210C6-EE7E-EEA0-7D33-EBE47645E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313" y="1294383"/>
            <a:ext cx="5442253" cy="506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078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5513-479C-25F8-C769-A27D50FE3767}"/>
              </a:ext>
            </a:extLst>
          </p:cNvPr>
          <p:cNvSpPr>
            <a:spLocks noGrp="1"/>
          </p:cNvSpPr>
          <p:nvPr>
            <p:ph type="title"/>
          </p:nvPr>
        </p:nvSpPr>
        <p:spPr/>
        <p:txBody>
          <a:bodyPr/>
          <a:lstStyle/>
          <a:p>
            <a:r>
              <a:rPr lang="en-IN" dirty="0"/>
              <a:t>Understanding Numeric File Permissions</a:t>
            </a:r>
          </a:p>
        </p:txBody>
      </p:sp>
      <p:sp>
        <p:nvSpPr>
          <p:cNvPr id="3" name="Content Placeholder 2">
            <a:extLst>
              <a:ext uri="{FF2B5EF4-FFF2-40B4-BE49-F238E27FC236}">
                <a16:creationId xmlns:a16="http://schemas.microsoft.com/office/drawing/2014/main" id="{2F53F484-70FD-CE16-FC95-AC380392CB8B}"/>
              </a:ext>
            </a:extLst>
          </p:cNvPr>
          <p:cNvSpPr>
            <a:spLocks noGrp="1"/>
          </p:cNvSpPr>
          <p:nvPr>
            <p:ph idx="1"/>
          </p:nvPr>
        </p:nvSpPr>
        <p:spPr/>
        <p:txBody>
          <a:bodyPr/>
          <a:lstStyle/>
          <a:p>
            <a:r>
              <a:rPr lang="en-IN" dirty="0"/>
              <a:t>Remember, Read permission = 4, Write permission = 2, Execute permission = 1</a:t>
            </a:r>
          </a:p>
          <a:p>
            <a:endParaRPr lang="en-IN" dirty="0"/>
          </a:p>
        </p:txBody>
      </p:sp>
      <p:graphicFrame>
        <p:nvGraphicFramePr>
          <p:cNvPr id="5" name="Table 5">
            <a:extLst>
              <a:ext uri="{FF2B5EF4-FFF2-40B4-BE49-F238E27FC236}">
                <a16:creationId xmlns:a16="http://schemas.microsoft.com/office/drawing/2014/main" id="{1055CFC2-BAB1-FF84-09BD-965BD31DE0E8}"/>
              </a:ext>
            </a:extLst>
          </p:cNvPr>
          <p:cNvGraphicFramePr>
            <a:graphicFrameLocks noGrp="1"/>
          </p:cNvGraphicFramePr>
          <p:nvPr/>
        </p:nvGraphicFramePr>
        <p:xfrm>
          <a:off x="1232900" y="3041626"/>
          <a:ext cx="9194229" cy="3108960"/>
        </p:xfrm>
        <a:graphic>
          <a:graphicData uri="http://schemas.openxmlformats.org/drawingml/2006/table">
            <a:tbl>
              <a:tblPr firstRow="1" bandRow="1">
                <a:tableStyleId>{5C22544A-7EE6-4342-B048-85BDC9FD1C3A}</a:tableStyleId>
              </a:tblPr>
              <a:tblGrid>
                <a:gridCol w="4520628">
                  <a:extLst>
                    <a:ext uri="{9D8B030D-6E8A-4147-A177-3AD203B41FA5}">
                      <a16:colId xmlns:a16="http://schemas.microsoft.com/office/drawing/2014/main" val="1830488381"/>
                    </a:ext>
                  </a:extLst>
                </a:gridCol>
                <a:gridCol w="3010328">
                  <a:extLst>
                    <a:ext uri="{9D8B030D-6E8A-4147-A177-3AD203B41FA5}">
                      <a16:colId xmlns:a16="http://schemas.microsoft.com/office/drawing/2014/main" val="990244649"/>
                    </a:ext>
                  </a:extLst>
                </a:gridCol>
                <a:gridCol w="1663273">
                  <a:extLst>
                    <a:ext uri="{9D8B030D-6E8A-4147-A177-3AD203B41FA5}">
                      <a16:colId xmlns:a16="http://schemas.microsoft.com/office/drawing/2014/main" val="3253155726"/>
                    </a:ext>
                  </a:extLst>
                </a:gridCol>
              </a:tblGrid>
              <a:tr h="370840">
                <a:tc>
                  <a:txBody>
                    <a:bodyPr/>
                    <a:lstStyle/>
                    <a:p>
                      <a:r>
                        <a:rPr lang="en-IN" sz="2000" dirty="0"/>
                        <a:t>Requirement</a:t>
                      </a:r>
                    </a:p>
                  </a:txBody>
                  <a:tcPr/>
                </a:tc>
                <a:tc>
                  <a:txBody>
                    <a:bodyPr/>
                    <a:lstStyle/>
                    <a:p>
                      <a:r>
                        <a:rPr lang="en-IN" sz="2000" dirty="0"/>
                        <a:t>Character-based permissions</a:t>
                      </a:r>
                    </a:p>
                  </a:txBody>
                  <a:tcPr/>
                </a:tc>
                <a:tc>
                  <a:txBody>
                    <a:bodyPr/>
                    <a:lstStyle/>
                    <a:p>
                      <a:r>
                        <a:rPr lang="en-IN" sz="2000" dirty="0"/>
                        <a:t>Numeric representation</a:t>
                      </a:r>
                    </a:p>
                  </a:txBody>
                  <a:tcPr/>
                </a:tc>
                <a:extLst>
                  <a:ext uri="{0D108BD9-81ED-4DB2-BD59-A6C34878D82A}">
                    <a16:rowId xmlns:a16="http://schemas.microsoft.com/office/drawing/2014/main" val="2227617669"/>
                  </a:ext>
                </a:extLst>
              </a:tr>
              <a:tr h="370840">
                <a:tc>
                  <a:txBody>
                    <a:bodyPr/>
                    <a:lstStyle/>
                    <a:p>
                      <a:r>
                        <a:rPr lang="en-IN" sz="2000" dirty="0"/>
                        <a:t>Give all permissions to all the users</a:t>
                      </a:r>
                    </a:p>
                  </a:txBody>
                  <a:tcPr/>
                </a:tc>
                <a:tc>
                  <a:txBody>
                    <a:bodyPr/>
                    <a:lstStyle/>
                    <a:p>
                      <a:r>
                        <a:rPr lang="en-IN" sz="2000" dirty="0"/>
                        <a:t>4 + 2 + 1 for everyone</a:t>
                      </a:r>
                    </a:p>
                  </a:txBody>
                  <a:tcPr/>
                </a:tc>
                <a:tc>
                  <a:txBody>
                    <a:bodyPr/>
                    <a:lstStyle/>
                    <a:p>
                      <a:r>
                        <a:rPr lang="en-IN" sz="2000" dirty="0"/>
                        <a:t>777</a:t>
                      </a:r>
                    </a:p>
                  </a:txBody>
                  <a:tcPr/>
                </a:tc>
                <a:extLst>
                  <a:ext uri="{0D108BD9-81ED-4DB2-BD59-A6C34878D82A}">
                    <a16:rowId xmlns:a16="http://schemas.microsoft.com/office/drawing/2014/main" val="10970899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t>Give read-write permissions to all the users</a:t>
                      </a:r>
                    </a:p>
                  </a:txBody>
                  <a:tcPr/>
                </a:tc>
                <a:tc>
                  <a:txBody>
                    <a:bodyPr/>
                    <a:lstStyle/>
                    <a:p>
                      <a:r>
                        <a:rPr lang="en-IN" sz="2000" dirty="0"/>
                        <a:t>4 + 2 for everyone</a:t>
                      </a:r>
                    </a:p>
                  </a:txBody>
                  <a:tcPr/>
                </a:tc>
                <a:tc>
                  <a:txBody>
                    <a:bodyPr/>
                    <a:lstStyle/>
                    <a:p>
                      <a:r>
                        <a:rPr lang="en-IN" sz="2000" dirty="0"/>
                        <a:t>666</a:t>
                      </a:r>
                    </a:p>
                  </a:txBody>
                  <a:tcPr/>
                </a:tc>
                <a:extLst>
                  <a:ext uri="{0D108BD9-81ED-4DB2-BD59-A6C34878D82A}">
                    <a16:rowId xmlns:a16="http://schemas.microsoft.com/office/drawing/2014/main" val="3992679633"/>
                  </a:ext>
                </a:extLst>
              </a:tr>
              <a:tr h="370840">
                <a:tc>
                  <a:txBody>
                    <a:bodyPr/>
                    <a:lstStyle/>
                    <a:p>
                      <a:r>
                        <a:rPr lang="en-IN" sz="2000" dirty="0"/>
                        <a:t>Owner should have all the permissions, and the others should have read and execute permissions</a:t>
                      </a:r>
                    </a:p>
                  </a:txBody>
                  <a:tcPr/>
                </a:tc>
                <a:tc>
                  <a:txBody>
                    <a:bodyPr/>
                    <a:lstStyle/>
                    <a:p>
                      <a:r>
                        <a:rPr lang="en-IN" sz="2000" dirty="0"/>
                        <a:t>4 + 2 + 1 for the owner, 4 +1 for the others</a:t>
                      </a:r>
                    </a:p>
                  </a:txBody>
                  <a:tcPr/>
                </a:tc>
                <a:tc>
                  <a:txBody>
                    <a:bodyPr/>
                    <a:lstStyle/>
                    <a:p>
                      <a:r>
                        <a:rPr lang="en-IN" sz="2000" dirty="0"/>
                        <a:t>755</a:t>
                      </a:r>
                    </a:p>
                  </a:txBody>
                  <a:tcPr/>
                </a:tc>
                <a:extLst>
                  <a:ext uri="{0D108BD9-81ED-4DB2-BD59-A6C34878D82A}">
                    <a16:rowId xmlns:a16="http://schemas.microsoft.com/office/drawing/2014/main" val="3510221000"/>
                  </a:ext>
                </a:extLst>
              </a:tr>
            </a:tbl>
          </a:graphicData>
        </a:graphic>
      </p:graphicFrame>
    </p:spTree>
    <p:extLst>
      <p:ext uri="{BB962C8B-B14F-4D97-AF65-F5344CB8AC3E}">
        <p14:creationId xmlns:p14="http://schemas.microsoft.com/office/powerpoint/2010/main" val="148043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FD2C-B834-FCD5-358C-E020EF64AC67}"/>
              </a:ext>
            </a:extLst>
          </p:cNvPr>
          <p:cNvSpPr>
            <a:spLocks noGrp="1"/>
          </p:cNvSpPr>
          <p:nvPr>
            <p:ph type="title"/>
          </p:nvPr>
        </p:nvSpPr>
        <p:spPr/>
        <p:txBody>
          <a:bodyPr/>
          <a:lstStyle/>
          <a:p>
            <a:r>
              <a:rPr lang="en-IN" dirty="0"/>
              <a:t>What is a Shell Script?</a:t>
            </a:r>
          </a:p>
        </p:txBody>
      </p:sp>
      <p:sp>
        <p:nvSpPr>
          <p:cNvPr id="3" name="Content Placeholder 2">
            <a:extLst>
              <a:ext uri="{FF2B5EF4-FFF2-40B4-BE49-F238E27FC236}">
                <a16:creationId xmlns:a16="http://schemas.microsoft.com/office/drawing/2014/main" id="{109F5A6F-B3EC-1349-2CF2-2313E5E8E8C2}"/>
              </a:ext>
            </a:extLst>
          </p:cNvPr>
          <p:cNvSpPr>
            <a:spLocks noGrp="1"/>
          </p:cNvSpPr>
          <p:nvPr>
            <p:ph idx="1"/>
          </p:nvPr>
        </p:nvSpPr>
        <p:spPr/>
        <p:txBody>
          <a:bodyPr/>
          <a:lstStyle/>
          <a:p>
            <a:r>
              <a:rPr lang="en-US" dirty="0"/>
              <a:t>In the simplest terms, a </a:t>
            </a:r>
            <a:r>
              <a:rPr lang="en-US" b="1" dirty="0"/>
              <a:t>shell script </a:t>
            </a:r>
            <a:r>
              <a:rPr lang="en-US" dirty="0"/>
              <a:t>is a file containing a series of commands.</a:t>
            </a:r>
          </a:p>
          <a:p>
            <a:r>
              <a:rPr lang="en-US" dirty="0"/>
              <a:t>The shell reads this file and carries out the commands as though they have been entered directly on the command line.</a:t>
            </a:r>
          </a:p>
          <a:p>
            <a:r>
              <a:rPr lang="en-US" dirty="0"/>
              <a:t>The shell is distinctive, in that it is both a powerful command-line interface to the system and a scripting language interpreter.</a:t>
            </a:r>
            <a:endParaRPr lang="en-IN" dirty="0"/>
          </a:p>
        </p:txBody>
      </p:sp>
    </p:spTree>
    <p:extLst>
      <p:ext uri="{BB962C8B-B14F-4D97-AF65-F5344CB8AC3E}">
        <p14:creationId xmlns:p14="http://schemas.microsoft.com/office/powerpoint/2010/main" val="1040101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29CB-0C50-737D-635C-31F48AB0D0B1}"/>
              </a:ext>
            </a:extLst>
          </p:cNvPr>
          <p:cNvSpPr>
            <a:spLocks noGrp="1"/>
          </p:cNvSpPr>
          <p:nvPr>
            <p:ph type="title"/>
          </p:nvPr>
        </p:nvSpPr>
        <p:spPr/>
        <p:txBody>
          <a:bodyPr/>
          <a:lstStyle/>
          <a:p>
            <a:r>
              <a:rPr lang="en-IN" dirty="0"/>
              <a:t>Redirection using Pipe</a:t>
            </a:r>
          </a:p>
        </p:txBody>
      </p:sp>
      <p:sp>
        <p:nvSpPr>
          <p:cNvPr id="3" name="Content Placeholder 2">
            <a:extLst>
              <a:ext uri="{FF2B5EF4-FFF2-40B4-BE49-F238E27FC236}">
                <a16:creationId xmlns:a16="http://schemas.microsoft.com/office/drawing/2014/main" id="{C4202D35-3371-B5F3-CA0C-6345A4B497C5}"/>
              </a:ext>
            </a:extLst>
          </p:cNvPr>
          <p:cNvSpPr>
            <a:spLocks noGrp="1"/>
          </p:cNvSpPr>
          <p:nvPr>
            <p:ph idx="1"/>
          </p:nvPr>
        </p:nvSpPr>
        <p:spPr/>
        <p:txBody>
          <a:bodyPr/>
          <a:lstStyle/>
          <a:p>
            <a:r>
              <a:rPr lang="en-IN" dirty="0"/>
              <a:t>echo “5/2” | </a:t>
            </a:r>
            <a:r>
              <a:rPr lang="en-IN" dirty="0" err="1"/>
              <a:t>bc</a:t>
            </a:r>
            <a:endParaRPr lang="en-IN" dirty="0"/>
          </a:p>
          <a:p>
            <a:r>
              <a:rPr lang="en-IN" dirty="0"/>
              <a:t>echo “scale=2; 5/2” | </a:t>
            </a:r>
            <a:r>
              <a:rPr lang="en-IN" dirty="0" err="1"/>
              <a:t>bc</a:t>
            </a:r>
            <a:endParaRPr lang="en-IN" dirty="0"/>
          </a:p>
          <a:p>
            <a:r>
              <a:rPr lang="en-IN" dirty="0"/>
              <a:t>echo “scale=10; 5/2” | </a:t>
            </a:r>
            <a:r>
              <a:rPr lang="en-IN" dirty="0" err="1"/>
              <a:t>bc</a:t>
            </a:r>
            <a:endParaRPr lang="en-IN" dirty="0"/>
          </a:p>
        </p:txBody>
      </p:sp>
    </p:spTree>
    <p:extLst>
      <p:ext uri="{BB962C8B-B14F-4D97-AF65-F5344CB8AC3E}">
        <p14:creationId xmlns:p14="http://schemas.microsoft.com/office/powerpoint/2010/main" val="324562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1D0D-FE59-EC9E-940E-39939ACBD663}"/>
              </a:ext>
            </a:extLst>
          </p:cNvPr>
          <p:cNvSpPr>
            <a:spLocks noGrp="1"/>
          </p:cNvSpPr>
          <p:nvPr>
            <p:ph type="title"/>
          </p:nvPr>
        </p:nvSpPr>
        <p:spPr/>
        <p:txBody>
          <a:bodyPr/>
          <a:lstStyle/>
          <a:p>
            <a:r>
              <a:rPr lang="en-IN" dirty="0"/>
              <a:t>Why are High-level Languages Portable?</a:t>
            </a:r>
          </a:p>
        </p:txBody>
      </p:sp>
      <p:sp>
        <p:nvSpPr>
          <p:cNvPr id="3" name="Content Placeholder 2">
            <a:extLst>
              <a:ext uri="{FF2B5EF4-FFF2-40B4-BE49-F238E27FC236}">
                <a16:creationId xmlns:a16="http://schemas.microsoft.com/office/drawing/2014/main" id="{5FA2F620-6ED2-46F7-57A2-E6C8C0EDBAF4}"/>
              </a:ext>
            </a:extLst>
          </p:cNvPr>
          <p:cNvSpPr>
            <a:spLocks noGrp="1"/>
          </p:cNvSpPr>
          <p:nvPr>
            <p:ph idx="1"/>
          </p:nvPr>
        </p:nvSpPr>
        <p:spPr/>
        <p:txBody>
          <a:bodyPr/>
          <a:lstStyle/>
          <a:p>
            <a:endParaRPr lang="en-IN" dirty="0"/>
          </a:p>
        </p:txBody>
      </p:sp>
      <p:sp>
        <p:nvSpPr>
          <p:cNvPr id="4" name="Scroll: Vertical 3">
            <a:extLst>
              <a:ext uri="{FF2B5EF4-FFF2-40B4-BE49-F238E27FC236}">
                <a16:creationId xmlns:a16="http://schemas.microsoft.com/office/drawing/2014/main" id="{384BF03E-AB61-91A2-A80A-FB7B984B54DE}"/>
              </a:ext>
            </a:extLst>
          </p:cNvPr>
          <p:cNvSpPr/>
          <p:nvPr/>
        </p:nvSpPr>
        <p:spPr>
          <a:xfrm>
            <a:off x="5133183" y="1825625"/>
            <a:ext cx="1469205" cy="116098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Program written in C</a:t>
            </a:r>
          </a:p>
        </p:txBody>
      </p:sp>
      <p:pic>
        <p:nvPicPr>
          <p:cNvPr id="6" name="Picture 5">
            <a:extLst>
              <a:ext uri="{FF2B5EF4-FFF2-40B4-BE49-F238E27FC236}">
                <a16:creationId xmlns:a16="http://schemas.microsoft.com/office/drawing/2014/main" id="{409A84E3-0DB4-7D09-751F-CF7AAE03F186}"/>
              </a:ext>
            </a:extLst>
          </p:cNvPr>
          <p:cNvPicPr>
            <a:picLocks noChangeAspect="1"/>
          </p:cNvPicPr>
          <p:nvPr/>
        </p:nvPicPr>
        <p:blipFill>
          <a:blip r:embed="rId2"/>
          <a:stretch>
            <a:fillRect/>
          </a:stretch>
        </p:blipFill>
        <p:spPr>
          <a:xfrm>
            <a:off x="2047522" y="4998446"/>
            <a:ext cx="925592" cy="935135"/>
          </a:xfrm>
          <a:prstGeom prst="rect">
            <a:avLst/>
          </a:prstGeom>
        </p:spPr>
      </p:pic>
      <p:pic>
        <p:nvPicPr>
          <p:cNvPr id="8" name="Picture 7">
            <a:extLst>
              <a:ext uri="{FF2B5EF4-FFF2-40B4-BE49-F238E27FC236}">
                <a16:creationId xmlns:a16="http://schemas.microsoft.com/office/drawing/2014/main" id="{7DAC14A5-8DFA-1D71-0A2F-70BD62D22873}"/>
              </a:ext>
            </a:extLst>
          </p:cNvPr>
          <p:cNvPicPr>
            <a:picLocks noChangeAspect="1"/>
          </p:cNvPicPr>
          <p:nvPr/>
        </p:nvPicPr>
        <p:blipFill>
          <a:blip r:embed="rId3"/>
          <a:stretch>
            <a:fillRect/>
          </a:stretch>
        </p:blipFill>
        <p:spPr>
          <a:xfrm>
            <a:off x="5317834" y="5008711"/>
            <a:ext cx="806315" cy="997159"/>
          </a:xfrm>
          <a:prstGeom prst="rect">
            <a:avLst/>
          </a:prstGeom>
        </p:spPr>
      </p:pic>
      <p:pic>
        <p:nvPicPr>
          <p:cNvPr id="10" name="Picture 9">
            <a:extLst>
              <a:ext uri="{FF2B5EF4-FFF2-40B4-BE49-F238E27FC236}">
                <a16:creationId xmlns:a16="http://schemas.microsoft.com/office/drawing/2014/main" id="{DF107E07-1C93-0D42-0C72-9E82EA49151D}"/>
              </a:ext>
            </a:extLst>
          </p:cNvPr>
          <p:cNvPicPr>
            <a:picLocks noChangeAspect="1"/>
          </p:cNvPicPr>
          <p:nvPr/>
        </p:nvPicPr>
        <p:blipFill>
          <a:blip r:embed="rId4"/>
          <a:stretch>
            <a:fillRect/>
          </a:stretch>
        </p:blipFill>
        <p:spPr>
          <a:xfrm>
            <a:off x="8723339" y="4924494"/>
            <a:ext cx="930364" cy="1083038"/>
          </a:xfrm>
          <a:prstGeom prst="rect">
            <a:avLst/>
          </a:prstGeom>
        </p:spPr>
      </p:pic>
      <p:sp>
        <p:nvSpPr>
          <p:cNvPr id="11" name="TextBox 10">
            <a:extLst>
              <a:ext uri="{FF2B5EF4-FFF2-40B4-BE49-F238E27FC236}">
                <a16:creationId xmlns:a16="http://schemas.microsoft.com/office/drawing/2014/main" id="{F9E6000E-F9D8-4D0E-156E-AC9FA69C005E}"/>
              </a:ext>
            </a:extLst>
          </p:cNvPr>
          <p:cNvSpPr txBox="1"/>
          <p:nvPr/>
        </p:nvSpPr>
        <p:spPr>
          <a:xfrm>
            <a:off x="1613043" y="3575407"/>
            <a:ext cx="1859622" cy="646331"/>
          </a:xfrm>
          <a:prstGeom prst="rect">
            <a:avLst/>
          </a:prstGeom>
          <a:solidFill>
            <a:schemeClr val="accent2">
              <a:lumMod val="40000"/>
              <a:lumOff val="60000"/>
            </a:schemeClr>
          </a:solidFill>
        </p:spPr>
        <p:txBody>
          <a:bodyPr wrap="square" rtlCol="0">
            <a:spAutoFit/>
          </a:bodyPr>
          <a:lstStyle/>
          <a:p>
            <a:pPr algn="ctr"/>
            <a:r>
              <a:rPr lang="en-IN" b="1" dirty="0"/>
              <a:t>C compiler for Windows</a:t>
            </a:r>
          </a:p>
        </p:txBody>
      </p:sp>
      <p:sp>
        <p:nvSpPr>
          <p:cNvPr id="12" name="TextBox 11">
            <a:extLst>
              <a:ext uri="{FF2B5EF4-FFF2-40B4-BE49-F238E27FC236}">
                <a16:creationId xmlns:a16="http://schemas.microsoft.com/office/drawing/2014/main" id="{5C670D17-BBC3-E83D-EB3D-2B241D3E9909}"/>
              </a:ext>
            </a:extLst>
          </p:cNvPr>
          <p:cNvSpPr txBox="1"/>
          <p:nvPr/>
        </p:nvSpPr>
        <p:spPr>
          <a:xfrm>
            <a:off x="4937975" y="3575406"/>
            <a:ext cx="1859622" cy="646331"/>
          </a:xfrm>
          <a:prstGeom prst="rect">
            <a:avLst/>
          </a:prstGeom>
          <a:solidFill>
            <a:schemeClr val="accent2">
              <a:lumMod val="40000"/>
              <a:lumOff val="60000"/>
            </a:schemeClr>
          </a:solidFill>
        </p:spPr>
        <p:txBody>
          <a:bodyPr wrap="square" rtlCol="0">
            <a:spAutoFit/>
          </a:bodyPr>
          <a:lstStyle/>
          <a:p>
            <a:pPr algn="ctr"/>
            <a:r>
              <a:rPr lang="en-IN" b="1" dirty="0"/>
              <a:t>C compiler for Linux</a:t>
            </a:r>
          </a:p>
        </p:txBody>
      </p:sp>
      <p:sp>
        <p:nvSpPr>
          <p:cNvPr id="13" name="TextBox 12">
            <a:extLst>
              <a:ext uri="{FF2B5EF4-FFF2-40B4-BE49-F238E27FC236}">
                <a16:creationId xmlns:a16="http://schemas.microsoft.com/office/drawing/2014/main" id="{097380A4-832B-AE5A-30F9-B955BC4498D9}"/>
              </a:ext>
            </a:extLst>
          </p:cNvPr>
          <p:cNvSpPr txBox="1"/>
          <p:nvPr/>
        </p:nvSpPr>
        <p:spPr>
          <a:xfrm>
            <a:off x="8258710" y="3575405"/>
            <a:ext cx="1859622" cy="646331"/>
          </a:xfrm>
          <a:prstGeom prst="rect">
            <a:avLst/>
          </a:prstGeom>
          <a:solidFill>
            <a:schemeClr val="accent2">
              <a:lumMod val="40000"/>
              <a:lumOff val="60000"/>
            </a:schemeClr>
          </a:solidFill>
        </p:spPr>
        <p:txBody>
          <a:bodyPr wrap="square" rtlCol="0">
            <a:spAutoFit/>
          </a:bodyPr>
          <a:lstStyle/>
          <a:p>
            <a:pPr algn="ctr"/>
            <a:r>
              <a:rPr lang="en-IN" b="1" dirty="0"/>
              <a:t>C compiler for Mac</a:t>
            </a:r>
          </a:p>
        </p:txBody>
      </p:sp>
      <p:cxnSp>
        <p:nvCxnSpPr>
          <p:cNvPr id="15" name="Straight Arrow Connector 14">
            <a:extLst>
              <a:ext uri="{FF2B5EF4-FFF2-40B4-BE49-F238E27FC236}">
                <a16:creationId xmlns:a16="http://schemas.microsoft.com/office/drawing/2014/main" id="{10DFF8C4-AE6A-8D63-9AA5-370B740B7DE1}"/>
              </a:ext>
            </a:extLst>
          </p:cNvPr>
          <p:cNvCxnSpPr>
            <a:endCxn id="12" idx="0"/>
          </p:cNvCxnSpPr>
          <p:nvPr/>
        </p:nvCxnSpPr>
        <p:spPr>
          <a:xfrm>
            <a:off x="5867786" y="3010328"/>
            <a:ext cx="0" cy="565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7AA012-FA87-CAAE-D160-46F697B69B28}"/>
              </a:ext>
            </a:extLst>
          </p:cNvPr>
          <p:cNvCxnSpPr>
            <a:cxnSpLocks/>
          </p:cNvCxnSpPr>
          <p:nvPr/>
        </p:nvCxnSpPr>
        <p:spPr>
          <a:xfrm>
            <a:off x="2510318" y="3174714"/>
            <a:ext cx="66782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4618E8-BAFC-A81B-5D31-661CE5712AE8}"/>
              </a:ext>
            </a:extLst>
          </p:cNvPr>
          <p:cNvCxnSpPr>
            <a:cxnSpLocks/>
          </p:cNvCxnSpPr>
          <p:nvPr/>
        </p:nvCxnSpPr>
        <p:spPr>
          <a:xfrm flipH="1">
            <a:off x="2503470" y="3174714"/>
            <a:ext cx="6848" cy="400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6B2D261-EF23-64A8-A321-00012797534A}"/>
              </a:ext>
            </a:extLst>
          </p:cNvPr>
          <p:cNvCxnSpPr>
            <a:cxnSpLocks/>
          </p:cNvCxnSpPr>
          <p:nvPr/>
        </p:nvCxnSpPr>
        <p:spPr>
          <a:xfrm flipH="1">
            <a:off x="9171398" y="3174714"/>
            <a:ext cx="6848" cy="400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423EAE-D5AD-5102-773C-7B58592C98BE}"/>
              </a:ext>
            </a:extLst>
          </p:cNvPr>
          <p:cNvSpPr txBox="1"/>
          <p:nvPr/>
        </p:nvSpPr>
        <p:spPr>
          <a:xfrm>
            <a:off x="1921267" y="4541178"/>
            <a:ext cx="1263722" cy="369332"/>
          </a:xfrm>
          <a:prstGeom prst="rect">
            <a:avLst/>
          </a:prstGeom>
          <a:solidFill>
            <a:srgbClr val="FFFF00"/>
          </a:solidFill>
        </p:spPr>
        <p:txBody>
          <a:bodyPr wrap="square" rtlCol="0">
            <a:spAutoFit/>
          </a:bodyPr>
          <a:lstStyle/>
          <a:p>
            <a:pPr algn="ctr"/>
            <a:r>
              <a:rPr lang="en-IN" b="1" dirty="0"/>
              <a:t>Execute</a:t>
            </a:r>
          </a:p>
        </p:txBody>
      </p:sp>
      <p:sp>
        <p:nvSpPr>
          <p:cNvPr id="25" name="TextBox 24">
            <a:extLst>
              <a:ext uri="{FF2B5EF4-FFF2-40B4-BE49-F238E27FC236}">
                <a16:creationId xmlns:a16="http://schemas.microsoft.com/office/drawing/2014/main" id="{C980CB75-209B-A537-2626-A4E914DCE7BB}"/>
              </a:ext>
            </a:extLst>
          </p:cNvPr>
          <p:cNvSpPr txBox="1"/>
          <p:nvPr/>
        </p:nvSpPr>
        <p:spPr>
          <a:xfrm>
            <a:off x="5089130" y="4571911"/>
            <a:ext cx="1263722" cy="369332"/>
          </a:xfrm>
          <a:prstGeom prst="rect">
            <a:avLst/>
          </a:prstGeom>
          <a:solidFill>
            <a:srgbClr val="FFFF00"/>
          </a:solidFill>
        </p:spPr>
        <p:txBody>
          <a:bodyPr wrap="square" rtlCol="0">
            <a:spAutoFit/>
          </a:bodyPr>
          <a:lstStyle/>
          <a:p>
            <a:pPr algn="ctr"/>
            <a:r>
              <a:rPr lang="en-IN" b="1" dirty="0"/>
              <a:t>Execute</a:t>
            </a:r>
          </a:p>
        </p:txBody>
      </p:sp>
      <p:sp>
        <p:nvSpPr>
          <p:cNvPr id="26" name="TextBox 25">
            <a:extLst>
              <a:ext uri="{FF2B5EF4-FFF2-40B4-BE49-F238E27FC236}">
                <a16:creationId xmlns:a16="http://schemas.microsoft.com/office/drawing/2014/main" id="{8B035F88-4B64-6F2A-8773-C02D9F404B37}"/>
              </a:ext>
            </a:extLst>
          </p:cNvPr>
          <p:cNvSpPr txBox="1"/>
          <p:nvPr/>
        </p:nvSpPr>
        <p:spPr>
          <a:xfrm>
            <a:off x="8556660" y="4501098"/>
            <a:ext cx="1263722" cy="369332"/>
          </a:xfrm>
          <a:prstGeom prst="rect">
            <a:avLst/>
          </a:prstGeom>
          <a:solidFill>
            <a:srgbClr val="FFFF00"/>
          </a:solidFill>
        </p:spPr>
        <p:txBody>
          <a:bodyPr wrap="square" rtlCol="0">
            <a:spAutoFit/>
          </a:bodyPr>
          <a:lstStyle/>
          <a:p>
            <a:pPr algn="ctr"/>
            <a:r>
              <a:rPr lang="en-IN" b="1" dirty="0"/>
              <a:t>Execute</a:t>
            </a:r>
          </a:p>
        </p:txBody>
      </p:sp>
      <p:cxnSp>
        <p:nvCxnSpPr>
          <p:cNvPr id="27" name="Straight Arrow Connector 26">
            <a:extLst>
              <a:ext uri="{FF2B5EF4-FFF2-40B4-BE49-F238E27FC236}">
                <a16:creationId xmlns:a16="http://schemas.microsoft.com/office/drawing/2014/main" id="{63B6D416-603F-18EC-8181-8225880997D3}"/>
              </a:ext>
            </a:extLst>
          </p:cNvPr>
          <p:cNvCxnSpPr>
            <a:cxnSpLocks/>
          </p:cNvCxnSpPr>
          <p:nvPr/>
        </p:nvCxnSpPr>
        <p:spPr>
          <a:xfrm flipH="1">
            <a:off x="9188521" y="4220718"/>
            <a:ext cx="6848" cy="400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E65886B-92E1-26D1-F4E2-FDE8711419AB}"/>
              </a:ext>
            </a:extLst>
          </p:cNvPr>
          <p:cNvCxnSpPr>
            <a:cxnSpLocks/>
          </p:cNvCxnSpPr>
          <p:nvPr/>
        </p:nvCxnSpPr>
        <p:spPr>
          <a:xfrm flipH="1">
            <a:off x="5842571" y="4220717"/>
            <a:ext cx="6848" cy="400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55D658E-04E7-A4F9-9EF9-8A5E5D6950A3}"/>
              </a:ext>
            </a:extLst>
          </p:cNvPr>
          <p:cNvCxnSpPr>
            <a:cxnSpLocks/>
          </p:cNvCxnSpPr>
          <p:nvPr/>
        </p:nvCxnSpPr>
        <p:spPr>
          <a:xfrm flipH="1">
            <a:off x="2496621" y="4199699"/>
            <a:ext cx="6848" cy="400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479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C7931-EC51-6C50-ADDD-9C95BF4F4B96}"/>
              </a:ext>
            </a:extLst>
          </p:cNvPr>
          <p:cNvSpPr>
            <a:spLocks noGrp="1"/>
          </p:cNvSpPr>
          <p:nvPr>
            <p:ph type="title"/>
          </p:nvPr>
        </p:nvSpPr>
        <p:spPr/>
        <p:txBody>
          <a:bodyPr/>
          <a:lstStyle/>
          <a:p>
            <a:r>
              <a:rPr lang="en-IN" dirty="0"/>
              <a:t>Redirection using &gt;</a:t>
            </a:r>
          </a:p>
        </p:txBody>
      </p:sp>
      <p:sp>
        <p:nvSpPr>
          <p:cNvPr id="3" name="Content Placeholder 2">
            <a:extLst>
              <a:ext uri="{FF2B5EF4-FFF2-40B4-BE49-F238E27FC236}">
                <a16:creationId xmlns:a16="http://schemas.microsoft.com/office/drawing/2014/main" id="{B104D338-E92C-061B-559F-AF067237ECF9}"/>
              </a:ext>
            </a:extLst>
          </p:cNvPr>
          <p:cNvSpPr>
            <a:spLocks noGrp="1"/>
          </p:cNvSpPr>
          <p:nvPr>
            <p:ph idx="1"/>
          </p:nvPr>
        </p:nvSpPr>
        <p:spPr/>
        <p:txBody>
          <a:bodyPr/>
          <a:lstStyle/>
          <a:p>
            <a:r>
              <a:rPr lang="en-IN" sz="3600" dirty="0"/>
              <a:t>name=“Linux Student”</a:t>
            </a:r>
          </a:p>
          <a:p>
            <a:r>
              <a:rPr lang="en-IN" sz="3600" dirty="0"/>
              <a:t>echo $name &gt; out.txt</a:t>
            </a:r>
          </a:p>
          <a:p>
            <a:endParaRPr lang="en-IN" dirty="0"/>
          </a:p>
          <a:p>
            <a:endParaRPr lang="en-IN" dirty="0"/>
          </a:p>
          <a:p>
            <a:endParaRPr lang="en-IN" dirty="0"/>
          </a:p>
        </p:txBody>
      </p:sp>
    </p:spTree>
    <p:extLst>
      <p:ext uri="{BB962C8B-B14F-4D97-AF65-F5344CB8AC3E}">
        <p14:creationId xmlns:p14="http://schemas.microsoft.com/office/powerpoint/2010/main" val="1625092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F132-029B-44D3-9618-BA335E5C1407}"/>
              </a:ext>
            </a:extLst>
          </p:cNvPr>
          <p:cNvSpPr>
            <a:spLocks noGrp="1"/>
          </p:cNvSpPr>
          <p:nvPr>
            <p:ph type="title"/>
          </p:nvPr>
        </p:nvSpPr>
        <p:spPr/>
        <p:txBody>
          <a:bodyPr/>
          <a:lstStyle/>
          <a:p>
            <a:r>
              <a:rPr lang="en-IN" dirty="0"/>
              <a:t>The select Command and the PS3 (Prompt for Select command) Variable</a:t>
            </a:r>
          </a:p>
        </p:txBody>
      </p:sp>
      <p:sp>
        <p:nvSpPr>
          <p:cNvPr id="3" name="Content Placeholder 2">
            <a:extLst>
              <a:ext uri="{FF2B5EF4-FFF2-40B4-BE49-F238E27FC236}">
                <a16:creationId xmlns:a16="http://schemas.microsoft.com/office/drawing/2014/main" id="{95C740B9-2778-6CA9-5BE0-A1FE4E38FD92}"/>
              </a:ext>
            </a:extLst>
          </p:cNvPr>
          <p:cNvSpPr>
            <a:spLocks noGrp="1"/>
          </p:cNvSpPr>
          <p:nvPr>
            <p:ph idx="1"/>
          </p:nvPr>
        </p:nvSpPr>
        <p:spPr/>
        <p:txBody>
          <a:bodyPr>
            <a:normAutofit fontScale="92500" lnSpcReduction="20000"/>
          </a:bodyPr>
          <a:lstStyle/>
          <a:p>
            <a:r>
              <a:rPr lang="en-IN" dirty="0"/>
              <a:t>select_example_ps3.sh</a:t>
            </a:r>
          </a:p>
          <a:p>
            <a:r>
              <a:rPr lang="en-US" dirty="0"/>
              <a:t>#!/bin/bash</a:t>
            </a:r>
          </a:p>
          <a:p>
            <a:endParaRPr lang="en-US" dirty="0"/>
          </a:p>
          <a:p>
            <a:r>
              <a:rPr lang="en-US" dirty="0"/>
              <a:t>PS3="What is the day of the week?: "</a:t>
            </a:r>
          </a:p>
          <a:p>
            <a:endParaRPr lang="en-US" dirty="0"/>
          </a:p>
          <a:p>
            <a:r>
              <a:rPr lang="en-US" dirty="0"/>
              <a:t>select day in </a:t>
            </a:r>
            <a:r>
              <a:rPr lang="en-US" dirty="0" err="1"/>
              <a:t>mon</a:t>
            </a:r>
            <a:r>
              <a:rPr lang="en-US" dirty="0"/>
              <a:t> </a:t>
            </a:r>
            <a:r>
              <a:rPr lang="en-US" dirty="0" err="1"/>
              <a:t>tue</a:t>
            </a:r>
            <a:r>
              <a:rPr lang="en-US" dirty="0"/>
              <a:t> wed </a:t>
            </a:r>
            <a:r>
              <a:rPr lang="en-US" dirty="0" err="1"/>
              <a:t>thu</a:t>
            </a:r>
            <a:r>
              <a:rPr lang="en-US" dirty="0"/>
              <a:t> </a:t>
            </a:r>
            <a:r>
              <a:rPr lang="en-US" dirty="0" err="1"/>
              <a:t>fri</a:t>
            </a:r>
            <a:r>
              <a:rPr lang="en-US" dirty="0"/>
              <a:t> sat sun;</a:t>
            </a:r>
          </a:p>
          <a:p>
            <a:r>
              <a:rPr lang="en-US" dirty="0"/>
              <a:t>do</a:t>
            </a:r>
          </a:p>
          <a:p>
            <a:r>
              <a:rPr lang="en-US" dirty="0"/>
              <a:t>echo "You selected $day"</a:t>
            </a:r>
          </a:p>
          <a:p>
            <a:r>
              <a:rPr lang="en-US" dirty="0"/>
              <a:t>break</a:t>
            </a:r>
          </a:p>
          <a:p>
            <a:r>
              <a:rPr lang="en-US" dirty="0"/>
              <a:t>done</a:t>
            </a:r>
            <a:endParaRPr lang="en-IN" dirty="0"/>
          </a:p>
        </p:txBody>
      </p:sp>
      <p:pic>
        <p:nvPicPr>
          <p:cNvPr id="6" name="Picture 5">
            <a:extLst>
              <a:ext uri="{FF2B5EF4-FFF2-40B4-BE49-F238E27FC236}">
                <a16:creationId xmlns:a16="http://schemas.microsoft.com/office/drawing/2014/main" id="{04B79A12-3613-34D3-55F3-B6DD310A4E14}"/>
              </a:ext>
            </a:extLst>
          </p:cNvPr>
          <p:cNvPicPr>
            <a:picLocks noChangeAspect="1"/>
          </p:cNvPicPr>
          <p:nvPr/>
        </p:nvPicPr>
        <p:blipFill>
          <a:blip r:embed="rId2"/>
          <a:stretch>
            <a:fillRect/>
          </a:stretch>
        </p:blipFill>
        <p:spPr>
          <a:xfrm>
            <a:off x="5986806" y="4322668"/>
            <a:ext cx="5493032" cy="1854295"/>
          </a:xfrm>
          <a:prstGeom prst="rect">
            <a:avLst/>
          </a:prstGeom>
        </p:spPr>
      </p:pic>
      <p:sp>
        <p:nvSpPr>
          <p:cNvPr id="4" name="Speech Bubble: Rectangle 3">
            <a:extLst>
              <a:ext uri="{FF2B5EF4-FFF2-40B4-BE49-F238E27FC236}">
                <a16:creationId xmlns:a16="http://schemas.microsoft.com/office/drawing/2014/main" id="{682836B8-F4FA-0E7B-CAFC-A4406C119370}"/>
              </a:ext>
            </a:extLst>
          </p:cNvPr>
          <p:cNvSpPr/>
          <p:nvPr/>
        </p:nvSpPr>
        <p:spPr>
          <a:xfrm>
            <a:off x="5219272" y="1602770"/>
            <a:ext cx="5126804" cy="1078786"/>
          </a:xfrm>
          <a:prstGeom prst="wedgeRectCallout">
            <a:avLst>
              <a:gd name="adj1" fmla="val -96618"/>
              <a:gd name="adj2" fmla="val 23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Called ‘Shebang’ or ‘</a:t>
            </a:r>
            <a:r>
              <a:rPr lang="en-IN" dirty="0" err="1"/>
              <a:t>Shabang</a:t>
            </a:r>
            <a:r>
              <a:rPr lang="en-IN" dirty="0"/>
              <a:t>’ operator, because:</a:t>
            </a:r>
          </a:p>
          <a:p>
            <a:pPr algn="ctr"/>
            <a:r>
              <a:rPr lang="en-IN" dirty="0"/>
              <a:t># means sharp (as in C#)</a:t>
            </a:r>
          </a:p>
          <a:p>
            <a:pPr algn="ctr"/>
            <a:r>
              <a:rPr lang="en-IN" dirty="0"/>
              <a:t>! In comics is used such as Bang!</a:t>
            </a:r>
          </a:p>
        </p:txBody>
      </p:sp>
    </p:spTree>
    <p:extLst>
      <p:ext uri="{BB962C8B-B14F-4D97-AF65-F5344CB8AC3E}">
        <p14:creationId xmlns:p14="http://schemas.microsoft.com/office/powerpoint/2010/main" val="3144340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1A92-171D-CD79-A89B-AE43EF349E8B}"/>
              </a:ext>
            </a:extLst>
          </p:cNvPr>
          <p:cNvSpPr>
            <a:spLocks noGrp="1"/>
          </p:cNvSpPr>
          <p:nvPr>
            <p:ph type="title"/>
          </p:nvPr>
        </p:nvSpPr>
        <p:spPr/>
        <p:txBody>
          <a:bodyPr/>
          <a:lstStyle/>
          <a:p>
            <a:r>
              <a:rPr lang="en-IN" dirty="0"/>
              <a:t>Variables</a:t>
            </a:r>
          </a:p>
        </p:txBody>
      </p:sp>
      <p:sp>
        <p:nvSpPr>
          <p:cNvPr id="3" name="Content Placeholder 2">
            <a:extLst>
              <a:ext uri="{FF2B5EF4-FFF2-40B4-BE49-F238E27FC236}">
                <a16:creationId xmlns:a16="http://schemas.microsoft.com/office/drawing/2014/main" id="{51A4AB85-B6CE-7484-C25A-E55321CBE01F}"/>
              </a:ext>
            </a:extLst>
          </p:cNvPr>
          <p:cNvSpPr>
            <a:spLocks noGrp="1"/>
          </p:cNvSpPr>
          <p:nvPr>
            <p:ph idx="1"/>
          </p:nvPr>
        </p:nvSpPr>
        <p:spPr/>
        <p:txBody>
          <a:bodyPr/>
          <a:lstStyle/>
          <a:p>
            <a:r>
              <a:rPr lang="en-IN" dirty="0"/>
              <a:t>A variable allows us to store useful data under convenient names</a:t>
            </a:r>
          </a:p>
          <a:p>
            <a:pPr lvl="1"/>
            <a:r>
              <a:rPr lang="en-IN" dirty="0"/>
              <a:t>User-defined variables</a:t>
            </a:r>
          </a:p>
          <a:p>
            <a:pPr lvl="1"/>
            <a:r>
              <a:rPr lang="en-IN" dirty="0"/>
              <a:t>Shell variables</a:t>
            </a:r>
          </a:p>
        </p:txBody>
      </p:sp>
    </p:spTree>
    <p:extLst>
      <p:ext uri="{BB962C8B-B14F-4D97-AF65-F5344CB8AC3E}">
        <p14:creationId xmlns:p14="http://schemas.microsoft.com/office/powerpoint/2010/main" val="1427714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0127-2627-0E00-C82B-8A570DF84C8B}"/>
              </a:ext>
            </a:extLst>
          </p:cNvPr>
          <p:cNvSpPr>
            <a:spLocks noGrp="1"/>
          </p:cNvSpPr>
          <p:nvPr>
            <p:ph type="title"/>
          </p:nvPr>
        </p:nvSpPr>
        <p:spPr/>
        <p:txBody>
          <a:bodyPr/>
          <a:lstStyle/>
          <a:p>
            <a:r>
              <a:rPr lang="en-IN" dirty="0"/>
              <a:t>User-defined Variables</a:t>
            </a:r>
          </a:p>
        </p:txBody>
      </p:sp>
      <p:sp>
        <p:nvSpPr>
          <p:cNvPr id="3" name="Content Placeholder 2">
            <a:extLst>
              <a:ext uri="{FF2B5EF4-FFF2-40B4-BE49-F238E27FC236}">
                <a16:creationId xmlns:a16="http://schemas.microsoft.com/office/drawing/2014/main" id="{6696A4C7-E5AF-E534-FA18-05BC96FFCAA0}"/>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r>
              <a:rPr lang="en-IN" dirty="0"/>
              <a:t>Example</a:t>
            </a:r>
          </a:p>
          <a:p>
            <a:pPr lvl="1"/>
            <a:r>
              <a:rPr lang="en-IN" dirty="0"/>
              <a:t>INSTITUTE=“ACTS”</a:t>
            </a:r>
          </a:p>
          <a:p>
            <a:pPr lvl="1"/>
            <a:r>
              <a:rPr lang="en-IN" dirty="0"/>
              <a:t>echo “Hello $INSTITUTE”</a:t>
            </a:r>
          </a:p>
        </p:txBody>
      </p:sp>
      <p:pic>
        <p:nvPicPr>
          <p:cNvPr id="5" name="Picture 4">
            <a:extLst>
              <a:ext uri="{FF2B5EF4-FFF2-40B4-BE49-F238E27FC236}">
                <a16:creationId xmlns:a16="http://schemas.microsoft.com/office/drawing/2014/main" id="{3E83AF8A-142C-4575-314E-6EFC98C61913}"/>
              </a:ext>
            </a:extLst>
          </p:cNvPr>
          <p:cNvPicPr>
            <a:picLocks noChangeAspect="1"/>
          </p:cNvPicPr>
          <p:nvPr/>
        </p:nvPicPr>
        <p:blipFill>
          <a:blip r:embed="rId2"/>
          <a:stretch>
            <a:fillRect/>
          </a:stretch>
        </p:blipFill>
        <p:spPr>
          <a:xfrm>
            <a:off x="1432788" y="1462872"/>
            <a:ext cx="8502322" cy="2661032"/>
          </a:xfrm>
          <a:prstGeom prst="rect">
            <a:avLst/>
          </a:prstGeom>
        </p:spPr>
      </p:pic>
    </p:spTree>
    <p:extLst>
      <p:ext uri="{BB962C8B-B14F-4D97-AF65-F5344CB8AC3E}">
        <p14:creationId xmlns:p14="http://schemas.microsoft.com/office/powerpoint/2010/main" val="3111902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7780-E5F4-8D59-57B4-A7656F24ACDB}"/>
              </a:ext>
            </a:extLst>
          </p:cNvPr>
          <p:cNvSpPr>
            <a:spLocks noGrp="1"/>
          </p:cNvSpPr>
          <p:nvPr>
            <p:ph type="title"/>
          </p:nvPr>
        </p:nvSpPr>
        <p:spPr/>
        <p:txBody>
          <a:bodyPr/>
          <a:lstStyle/>
          <a:p>
            <a:r>
              <a:rPr lang="en-IN" dirty="0"/>
              <a:t>Variable Examples – Note the Difference</a:t>
            </a:r>
          </a:p>
        </p:txBody>
      </p:sp>
      <p:sp>
        <p:nvSpPr>
          <p:cNvPr id="3" name="Content Placeholder 2">
            <a:extLst>
              <a:ext uri="{FF2B5EF4-FFF2-40B4-BE49-F238E27FC236}">
                <a16:creationId xmlns:a16="http://schemas.microsoft.com/office/drawing/2014/main" id="{558FA687-95F8-7843-AA0E-EB3F545F703D}"/>
              </a:ext>
            </a:extLst>
          </p:cNvPr>
          <p:cNvSpPr>
            <a:spLocks noGrp="1"/>
          </p:cNvSpPr>
          <p:nvPr>
            <p:ph idx="1"/>
          </p:nvPr>
        </p:nvSpPr>
        <p:spPr/>
        <p:txBody>
          <a:bodyPr>
            <a:normAutofit fontScale="92500" lnSpcReduction="20000"/>
          </a:bodyPr>
          <a:lstStyle/>
          <a:p>
            <a:r>
              <a:rPr lang="en-IN" dirty="0"/>
              <a:t>#!/bin/bash</a:t>
            </a:r>
          </a:p>
          <a:p>
            <a:r>
              <a:rPr lang="en-IN" dirty="0"/>
              <a:t>COUNT=5</a:t>
            </a:r>
          </a:p>
          <a:p>
            <a:r>
              <a:rPr lang="en-IN" dirty="0"/>
              <a:t>echo “count = $COUNT”</a:t>
            </a:r>
          </a:p>
          <a:p>
            <a:r>
              <a:rPr lang="en-IN" dirty="0"/>
              <a:t>echo We have $COUNT oranges</a:t>
            </a:r>
          </a:p>
          <a:p>
            <a:endParaRPr lang="en-IN" dirty="0"/>
          </a:p>
          <a:p>
            <a:r>
              <a:rPr lang="en-IN" dirty="0"/>
              <a:t>#!/bin/bash</a:t>
            </a:r>
          </a:p>
          <a:p>
            <a:r>
              <a:rPr lang="en-IN" dirty="0"/>
              <a:t>COUNT=5</a:t>
            </a:r>
          </a:p>
          <a:p>
            <a:r>
              <a:rPr lang="en-IN" dirty="0">
                <a:highlight>
                  <a:srgbClr val="FFFF00"/>
                </a:highlight>
              </a:rPr>
              <a:t>COUNT = 6</a:t>
            </a:r>
          </a:p>
          <a:p>
            <a:r>
              <a:rPr lang="en-IN" dirty="0"/>
              <a:t>echo “count = $COUNT”</a:t>
            </a:r>
          </a:p>
          <a:p>
            <a:r>
              <a:rPr lang="en-IN" dirty="0"/>
              <a:t>echo We have $COUNT oranges</a:t>
            </a:r>
          </a:p>
          <a:p>
            <a:endParaRPr lang="en-IN" dirty="0"/>
          </a:p>
          <a:p>
            <a:endParaRPr lang="en-IN" dirty="0"/>
          </a:p>
        </p:txBody>
      </p:sp>
    </p:spTree>
    <p:extLst>
      <p:ext uri="{BB962C8B-B14F-4D97-AF65-F5344CB8AC3E}">
        <p14:creationId xmlns:p14="http://schemas.microsoft.com/office/powerpoint/2010/main" val="3683430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7780-E5F4-8D59-57B4-A7656F24ACDB}"/>
              </a:ext>
            </a:extLst>
          </p:cNvPr>
          <p:cNvSpPr>
            <a:spLocks noGrp="1"/>
          </p:cNvSpPr>
          <p:nvPr>
            <p:ph type="title"/>
          </p:nvPr>
        </p:nvSpPr>
        <p:spPr/>
        <p:txBody>
          <a:bodyPr/>
          <a:lstStyle/>
          <a:p>
            <a:r>
              <a:rPr lang="en-IN" dirty="0"/>
              <a:t>Variable Examples – Strings and Spaces</a:t>
            </a:r>
          </a:p>
        </p:txBody>
      </p:sp>
      <p:sp>
        <p:nvSpPr>
          <p:cNvPr id="3" name="Content Placeholder 2">
            <a:extLst>
              <a:ext uri="{FF2B5EF4-FFF2-40B4-BE49-F238E27FC236}">
                <a16:creationId xmlns:a16="http://schemas.microsoft.com/office/drawing/2014/main" id="{558FA687-95F8-7843-AA0E-EB3F545F703D}"/>
              </a:ext>
            </a:extLst>
          </p:cNvPr>
          <p:cNvSpPr>
            <a:spLocks noGrp="1"/>
          </p:cNvSpPr>
          <p:nvPr>
            <p:ph idx="1"/>
          </p:nvPr>
        </p:nvSpPr>
        <p:spPr/>
        <p:txBody>
          <a:bodyPr>
            <a:normAutofit fontScale="85000" lnSpcReduction="20000"/>
          </a:bodyPr>
          <a:lstStyle/>
          <a:p>
            <a:r>
              <a:rPr lang="en-IN" dirty="0"/>
              <a:t>#!/bin/bash</a:t>
            </a:r>
          </a:p>
          <a:p>
            <a:r>
              <a:rPr lang="en-IN" dirty="0"/>
              <a:t>MESSAGE=Hello</a:t>
            </a:r>
          </a:p>
          <a:p>
            <a:r>
              <a:rPr lang="en-IN" dirty="0"/>
              <a:t>echo “I want to say: $MESSAGE”</a:t>
            </a:r>
          </a:p>
          <a:p>
            <a:endParaRPr lang="en-IN" dirty="0"/>
          </a:p>
          <a:p>
            <a:r>
              <a:rPr lang="en-IN" dirty="0"/>
              <a:t>#!/bin/bash</a:t>
            </a:r>
          </a:p>
          <a:p>
            <a:r>
              <a:rPr lang="en-IN" dirty="0"/>
              <a:t>MESSAGE=</a:t>
            </a:r>
            <a:r>
              <a:rPr lang="en-IN" dirty="0">
                <a:highlight>
                  <a:srgbClr val="FFFF00"/>
                </a:highlight>
              </a:rPr>
              <a:t>Hello there</a:t>
            </a:r>
          </a:p>
          <a:p>
            <a:r>
              <a:rPr lang="en-IN" dirty="0"/>
              <a:t>echo “I want to say: $MESSAGE”</a:t>
            </a:r>
          </a:p>
          <a:p>
            <a:endParaRPr lang="en-IN" dirty="0"/>
          </a:p>
          <a:p>
            <a:r>
              <a:rPr lang="en-IN" dirty="0"/>
              <a:t>#!/bin/bash</a:t>
            </a:r>
          </a:p>
          <a:p>
            <a:r>
              <a:rPr lang="en-IN" dirty="0"/>
              <a:t>MESSAGE=</a:t>
            </a:r>
            <a:r>
              <a:rPr lang="en-IN" dirty="0">
                <a:highlight>
                  <a:srgbClr val="FFFF00"/>
                </a:highlight>
              </a:rPr>
              <a:t>“Hello there”</a:t>
            </a:r>
          </a:p>
          <a:p>
            <a:r>
              <a:rPr lang="en-IN" dirty="0"/>
              <a:t>echo “I want to say: $MESSAGE”</a:t>
            </a:r>
          </a:p>
        </p:txBody>
      </p:sp>
    </p:spTree>
    <p:extLst>
      <p:ext uri="{BB962C8B-B14F-4D97-AF65-F5344CB8AC3E}">
        <p14:creationId xmlns:p14="http://schemas.microsoft.com/office/powerpoint/2010/main" val="3441888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84CF-1BDE-BED1-397F-36A149F2086B}"/>
              </a:ext>
            </a:extLst>
          </p:cNvPr>
          <p:cNvSpPr>
            <a:spLocks noGrp="1"/>
          </p:cNvSpPr>
          <p:nvPr>
            <p:ph type="title"/>
          </p:nvPr>
        </p:nvSpPr>
        <p:spPr/>
        <p:txBody>
          <a:bodyPr/>
          <a:lstStyle/>
          <a:p>
            <a:r>
              <a:rPr lang="en-IN" dirty="0"/>
              <a:t>Reading Multiple Inputs in User Variables</a:t>
            </a:r>
          </a:p>
        </p:txBody>
      </p:sp>
      <p:sp>
        <p:nvSpPr>
          <p:cNvPr id="3" name="Content Placeholder 2">
            <a:extLst>
              <a:ext uri="{FF2B5EF4-FFF2-40B4-BE49-F238E27FC236}">
                <a16:creationId xmlns:a16="http://schemas.microsoft.com/office/drawing/2014/main" id="{552687CA-FC62-C7B5-D4E1-36935E730A4A}"/>
              </a:ext>
            </a:extLst>
          </p:cNvPr>
          <p:cNvSpPr>
            <a:spLocks noGrp="1"/>
          </p:cNvSpPr>
          <p:nvPr>
            <p:ph idx="1"/>
          </p:nvPr>
        </p:nvSpPr>
        <p:spPr/>
        <p:txBody>
          <a:bodyPr>
            <a:normAutofit lnSpcReduction="10000"/>
          </a:bodyPr>
          <a:lstStyle/>
          <a:p>
            <a:r>
              <a:rPr lang="en-IN" dirty="0"/>
              <a:t>read_example.sh</a:t>
            </a:r>
          </a:p>
          <a:p>
            <a:endParaRPr lang="en-IN" dirty="0"/>
          </a:p>
          <a:p>
            <a:r>
              <a:rPr lang="en-US" dirty="0"/>
              <a:t>#!/bin/bash</a:t>
            </a:r>
          </a:p>
          <a:p>
            <a:endParaRPr lang="en-US" dirty="0"/>
          </a:p>
          <a:p>
            <a:r>
              <a:rPr lang="en-US" dirty="0"/>
              <a:t>read name age city</a:t>
            </a:r>
          </a:p>
          <a:p>
            <a:endParaRPr lang="en-US" dirty="0"/>
          </a:p>
          <a:p>
            <a:r>
              <a:rPr lang="en-US" dirty="0"/>
              <a:t>echo $name</a:t>
            </a:r>
          </a:p>
          <a:p>
            <a:r>
              <a:rPr lang="en-US" dirty="0"/>
              <a:t>echo $age</a:t>
            </a:r>
          </a:p>
          <a:p>
            <a:r>
              <a:rPr lang="en-US" dirty="0"/>
              <a:t>echo $city</a:t>
            </a:r>
          </a:p>
        </p:txBody>
      </p:sp>
      <p:pic>
        <p:nvPicPr>
          <p:cNvPr id="5" name="Picture 4">
            <a:extLst>
              <a:ext uri="{FF2B5EF4-FFF2-40B4-BE49-F238E27FC236}">
                <a16:creationId xmlns:a16="http://schemas.microsoft.com/office/drawing/2014/main" id="{9D380CC8-FAA0-DF13-2922-EDDE0D3C89B4}"/>
              </a:ext>
            </a:extLst>
          </p:cNvPr>
          <p:cNvPicPr>
            <a:picLocks noChangeAspect="1"/>
          </p:cNvPicPr>
          <p:nvPr/>
        </p:nvPicPr>
        <p:blipFill>
          <a:blip r:embed="rId2"/>
          <a:stretch>
            <a:fillRect/>
          </a:stretch>
        </p:blipFill>
        <p:spPr>
          <a:xfrm>
            <a:off x="4527222" y="4194484"/>
            <a:ext cx="7431188" cy="1465170"/>
          </a:xfrm>
          <a:prstGeom prst="rect">
            <a:avLst/>
          </a:prstGeom>
        </p:spPr>
      </p:pic>
    </p:spTree>
    <p:extLst>
      <p:ext uri="{BB962C8B-B14F-4D97-AF65-F5344CB8AC3E}">
        <p14:creationId xmlns:p14="http://schemas.microsoft.com/office/powerpoint/2010/main" val="2789668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84CF-1BDE-BED1-397F-36A149F2086B}"/>
              </a:ext>
            </a:extLst>
          </p:cNvPr>
          <p:cNvSpPr>
            <a:spLocks noGrp="1"/>
          </p:cNvSpPr>
          <p:nvPr>
            <p:ph type="title"/>
          </p:nvPr>
        </p:nvSpPr>
        <p:spPr/>
        <p:txBody>
          <a:bodyPr/>
          <a:lstStyle/>
          <a:p>
            <a:r>
              <a:rPr lang="en-IN" dirty="0"/>
              <a:t>Reading Multiple Inputs in User Variables – Better Formatted</a:t>
            </a:r>
          </a:p>
        </p:txBody>
      </p:sp>
      <p:sp>
        <p:nvSpPr>
          <p:cNvPr id="3" name="Content Placeholder 2">
            <a:extLst>
              <a:ext uri="{FF2B5EF4-FFF2-40B4-BE49-F238E27FC236}">
                <a16:creationId xmlns:a16="http://schemas.microsoft.com/office/drawing/2014/main" id="{552687CA-FC62-C7B5-D4E1-36935E730A4A}"/>
              </a:ext>
            </a:extLst>
          </p:cNvPr>
          <p:cNvSpPr>
            <a:spLocks noGrp="1"/>
          </p:cNvSpPr>
          <p:nvPr>
            <p:ph idx="1"/>
          </p:nvPr>
        </p:nvSpPr>
        <p:spPr/>
        <p:txBody>
          <a:bodyPr>
            <a:normAutofit/>
          </a:bodyPr>
          <a:lstStyle/>
          <a:p>
            <a:r>
              <a:rPr lang="en-IN" dirty="0"/>
              <a:t>read_example_modified.sh</a:t>
            </a:r>
          </a:p>
          <a:p>
            <a:r>
              <a:rPr lang="en-US" dirty="0"/>
              <a:t>#!/bin/bash</a:t>
            </a:r>
          </a:p>
          <a:p>
            <a:endParaRPr lang="en-US" dirty="0"/>
          </a:p>
          <a:p>
            <a:r>
              <a:rPr lang="en-US" dirty="0"/>
              <a:t>read name age city</a:t>
            </a:r>
          </a:p>
          <a:p>
            <a:endParaRPr lang="en-US" dirty="0"/>
          </a:p>
          <a:p>
            <a:r>
              <a:rPr lang="en-US" dirty="0"/>
              <a:t>echo "My name is: $name"</a:t>
            </a:r>
          </a:p>
          <a:p>
            <a:r>
              <a:rPr lang="en-US" dirty="0"/>
              <a:t>echo "My age is: $age"</a:t>
            </a:r>
          </a:p>
          <a:p>
            <a:r>
              <a:rPr lang="en-US" dirty="0"/>
              <a:t>echo "My city is: $city"</a:t>
            </a:r>
            <a:endParaRPr lang="en-IN" dirty="0"/>
          </a:p>
        </p:txBody>
      </p:sp>
      <p:pic>
        <p:nvPicPr>
          <p:cNvPr id="6" name="Picture 5">
            <a:extLst>
              <a:ext uri="{FF2B5EF4-FFF2-40B4-BE49-F238E27FC236}">
                <a16:creationId xmlns:a16="http://schemas.microsoft.com/office/drawing/2014/main" id="{2D11DBD3-D603-0D18-DAA5-2EA738D3C7DF}"/>
              </a:ext>
            </a:extLst>
          </p:cNvPr>
          <p:cNvPicPr>
            <a:picLocks noChangeAspect="1"/>
          </p:cNvPicPr>
          <p:nvPr/>
        </p:nvPicPr>
        <p:blipFill>
          <a:blip r:embed="rId2"/>
          <a:stretch>
            <a:fillRect/>
          </a:stretch>
        </p:blipFill>
        <p:spPr>
          <a:xfrm>
            <a:off x="5346286" y="4317816"/>
            <a:ext cx="6716550" cy="1104499"/>
          </a:xfrm>
          <a:prstGeom prst="rect">
            <a:avLst/>
          </a:prstGeom>
        </p:spPr>
      </p:pic>
    </p:spTree>
    <p:extLst>
      <p:ext uri="{BB962C8B-B14F-4D97-AF65-F5344CB8AC3E}">
        <p14:creationId xmlns:p14="http://schemas.microsoft.com/office/powerpoint/2010/main" val="1500964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0625E-E252-9B5C-E0D0-712011A429E1}"/>
              </a:ext>
            </a:extLst>
          </p:cNvPr>
          <p:cNvSpPr>
            <a:spLocks noGrp="1"/>
          </p:cNvSpPr>
          <p:nvPr>
            <p:ph type="title"/>
          </p:nvPr>
        </p:nvSpPr>
        <p:spPr/>
        <p:txBody>
          <a:bodyPr/>
          <a:lstStyle/>
          <a:p>
            <a:r>
              <a:rPr lang="en-IN" dirty="0"/>
              <a:t>Using echo with read</a:t>
            </a:r>
          </a:p>
        </p:txBody>
      </p:sp>
      <p:sp>
        <p:nvSpPr>
          <p:cNvPr id="3" name="Content Placeholder 2">
            <a:extLst>
              <a:ext uri="{FF2B5EF4-FFF2-40B4-BE49-F238E27FC236}">
                <a16:creationId xmlns:a16="http://schemas.microsoft.com/office/drawing/2014/main" id="{4DE3E57B-0FB6-F478-6B29-2C955F9BD8C5}"/>
              </a:ext>
            </a:extLst>
          </p:cNvPr>
          <p:cNvSpPr>
            <a:spLocks noGrp="1"/>
          </p:cNvSpPr>
          <p:nvPr>
            <p:ph idx="1"/>
          </p:nvPr>
        </p:nvSpPr>
        <p:spPr/>
        <p:txBody>
          <a:bodyPr/>
          <a:lstStyle/>
          <a:p>
            <a:r>
              <a:rPr lang="en-IN" dirty="0"/>
              <a:t>#!/bin/bash</a:t>
            </a:r>
          </a:p>
          <a:p>
            <a:endParaRPr lang="en-IN" dirty="0"/>
          </a:p>
          <a:p>
            <a:r>
              <a:rPr lang="en-IN" dirty="0"/>
              <a:t>echo –n “Enter your age:”</a:t>
            </a:r>
          </a:p>
          <a:p>
            <a:r>
              <a:rPr lang="en-IN" dirty="0"/>
              <a:t>read AGE</a:t>
            </a:r>
          </a:p>
          <a:p>
            <a:r>
              <a:rPr lang="en-IN" dirty="0"/>
              <a:t>echo “Your age is $AGE”</a:t>
            </a:r>
          </a:p>
        </p:txBody>
      </p:sp>
    </p:spTree>
    <p:extLst>
      <p:ext uri="{BB962C8B-B14F-4D97-AF65-F5344CB8AC3E}">
        <p14:creationId xmlns:p14="http://schemas.microsoft.com/office/powerpoint/2010/main" val="3697777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FF60-F99B-99FB-B72D-F4DB76E56FA5}"/>
              </a:ext>
            </a:extLst>
          </p:cNvPr>
          <p:cNvSpPr>
            <a:spLocks noGrp="1"/>
          </p:cNvSpPr>
          <p:nvPr>
            <p:ph type="title"/>
          </p:nvPr>
        </p:nvSpPr>
        <p:spPr/>
        <p:txBody>
          <a:bodyPr/>
          <a:lstStyle/>
          <a:p>
            <a:r>
              <a:rPr lang="en-IN" dirty="0"/>
              <a:t>Adding Prompt to the read Command</a:t>
            </a:r>
          </a:p>
        </p:txBody>
      </p:sp>
      <p:sp>
        <p:nvSpPr>
          <p:cNvPr id="3" name="Content Placeholder 2">
            <a:extLst>
              <a:ext uri="{FF2B5EF4-FFF2-40B4-BE49-F238E27FC236}">
                <a16:creationId xmlns:a16="http://schemas.microsoft.com/office/drawing/2014/main" id="{4ECDAE91-C424-5222-ED01-0973C586C974}"/>
              </a:ext>
            </a:extLst>
          </p:cNvPr>
          <p:cNvSpPr>
            <a:spLocks noGrp="1"/>
          </p:cNvSpPr>
          <p:nvPr>
            <p:ph idx="1"/>
          </p:nvPr>
        </p:nvSpPr>
        <p:spPr/>
        <p:txBody>
          <a:bodyPr>
            <a:normAutofit fontScale="92500" lnSpcReduction="20000"/>
          </a:bodyPr>
          <a:lstStyle/>
          <a:p>
            <a:r>
              <a:rPr lang="en-IN" dirty="0"/>
              <a:t>read_example_prompt.sh</a:t>
            </a:r>
          </a:p>
          <a:p>
            <a:r>
              <a:rPr lang="en-US" dirty="0"/>
              <a:t>#!/bin/bash</a:t>
            </a:r>
          </a:p>
          <a:p>
            <a:endParaRPr lang="en-US" dirty="0"/>
          </a:p>
          <a:p>
            <a:r>
              <a:rPr lang="en-US" dirty="0"/>
              <a:t>read -p "Enter your name: " name</a:t>
            </a:r>
          </a:p>
          <a:p>
            <a:r>
              <a:rPr lang="en-US" dirty="0"/>
              <a:t>read -p "Enter your age: " age</a:t>
            </a:r>
          </a:p>
          <a:p>
            <a:r>
              <a:rPr lang="en-US" dirty="0"/>
              <a:t>read -p "Enter your city: " city</a:t>
            </a:r>
          </a:p>
          <a:p>
            <a:endParaRPr lang="en-US" dirty="0"/>
          </a:p>
          <a:p>
            <a:r>
              <a:rPr lang="en-US" dirty="0"/>
              <a:t>echo "My name is: $name"</a:t>
            </a:r>
          </a:p>
          <a:p>
            <a:r>
              <a:rPr lang="en-US" dirty="0"/>
              <a:t>echo "My age is: $age"</a:t>
            </a:r>
          </a:p>
          <a:p>
            <a:r>
              <a:rPr lang="en-US" dirty="0"/>
              <a:t>echo "My city is: $city"</a:t>
            </a:r>
            <a:endParaRPr lang="en-IN" dirty="0"/>
          </a:p>
        </p:txBody>
      </p:sp>
      <p:pic>
        <p:nvPicPr>
          <p:cNvPr id="5" name="Picture 4">
            <a:extLst>
              <a:ext uri="{FF2B5EF4-FFF2-40B4-BE49-F238E27FC236}">
                <a16:creationId xmlns:a16="http://schemas.microsoft.com/office/drawing/2014/main" id="{9BB5F732-4558-35D2-02C0-BAFEC3B7183A}"/>
              </a:ext>
            </a:extLst>
          </p:cNvPr>
          <p:cNvPicPr>
            <a:picLocks noChangeAspect="1"/>
          </p:cNvPicPr>
          <p:nvPr/>
        </p:nvPicPr>
        <p:blipFill>
          <a:blip r:embed="rId2"/>
          <a:stretch>
            <a:fillRect/>
          </a:stretch>
        </p:blipFill>
        <p:spPr>
          <a:xfrm>
            <a:off x="5554167" y="3676416"/>
            <a:ext cx="6313027" cy="1463475"/>
          </a:xfrm>
          <a:prstGeom prst="rect">
            <a:avLst/>
          </a:prstGeom>
        </p:spPr>
      </p:pic>
      <p:sp>
        <p:nvSpPr>
          <p:cNvPr id="6" name="Callout: Line with Border and Accent Bar 5">
            <a:extLst>
              <a:ext uri="{FF2B5EF4-FFF2-40B4-BE49-F238E27FC236}">
                <a16:creationId xmlns:a16="http://schemas.microsoft.com/office/drawing/2014/main" id="{56D1BFB2-FD97-5847-BD7D-DE7CC68D04B6}"/>
              </a:ext>
            </a:extLst>
          </p:cNvPr>
          <p:cNvSpPr/>
          <p:nvPr/>
        </p:nvSpPr>
        <p:spPr>
          <a:xfrm>
            <a:off x="7806087" y="1825624"/>
            <a:ext cx="2627697" cy="946451"/>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Other useful options</a:t>
            </a:r>
          </a:p>
          <a:p>
            <a:pPr algn="ctr"/>
            <a:r>
              <a:rPr lang="en-IN" dirty="0"/>
              <a:t>-t: Timeout in seconds</a:t>
            </a:r>
          </a:p>
          <a:p>
            <a:pPr algn="ctr"/>
            <a:r>
              <a:rPr lang="en-IN" dirty="0"/>
              <a:t>-s: Secret</a:t>
            </a:r>
          </a:p>
        </p:txBody>
      </p:sp>
    </p:spTree>
    <p:extLst>
      <p:ext uri="{BB962C8B-B14F-4D97-AF65-F5344CB8AC3E}">
        <p14:creationId xmlns:p14="http://schemas.microsoft.com/office/powerpoint/2010/main" val="146588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E669-5284-6474-6242-5479844735FE}"/>
              </a:ext>
            </a:extLst>
          </p:cNvPr>
          <p:cNvSpPr>
            <a:spLocks noGrp="1"/>
          </p:cNvSpPr>
          <p:nvPr>
            <p:ph type="title"/>
          </p:nvPr>
        </p:nvSpPr>
        <p:spPr/>
        <p:txBody>
          <a:bodyPr/>
          <a:lstStyle/>
          <a:p>
            <a:r>
              <a:rPr lang="en-IN" dirty="0"/>
              <a:t>Why is OS Hardware-dependent?</a:t>
            </a:r>
          </a:p>
        </p:txBody>
      </p:sp>
      <p:sp>
        <p:nvSpPr>
          <p:cNvPr id="3" name="Content Placeholder 2">
            <a:extLst>
              <a:ext uri="{FF2B5EF4-FFF2-40B4-BE49-F238E27FC236}">
                <a16:creationId xmlns:a16="http://schemas.microsoft.com/office/drawing/2014/main" id="{0E9691C2-71BC-D15D-1F7C-E851C0ED0CAA}"/>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E25AF660-2F7F-3A7A-2F2F-E59BBEFA6A30}"/>
              </a:ext>
            </a:extLst>
          </p:cNvPr>
          <p:cNvSpPr txBox="1"/>
          <p:nvPr/>
        </p:nvSpPr>
        <p:spPr>
          <a:xfrm>
            <a:off x="739739" y="4794425"/>
            <a:ext cx="2794571" cy="707886"/>
          </a:xfrm>
          <a:prstGeom prst="rect">
            <a:avLst/>
          </a:prstGeom>
          <a:solidFill>
            <a:schemeClr val="accent4">
              <a:lumMod val="60000"/>
              <a:lumOff val="40000"/>
            </a:schemeClr>
          </a:solidFill>
        </p:spPr>
        <p:txBody>
          <a:bodyPr wrap="square" rtlCol="0">
            <a:spAutoFit/>
          </a:bodyPr>
          <a:lstStyle/>
          <a:p>
            <a:pPr algn="ctr"/>
            <a:r>
              <a:rPr lang="en-IN" sz="2000" b="1" dirty="0"/>
              <a:t>Hardware Level </a:t>
            </a:r>
          </a:p>
          <a:p>
            <a:pPr algn="ctr"/>
            <a:r>
              <a:rPr lang="en-IN" sz="2000" b="1" dirty="0"/>
              <a:t>(Machine Language)</a:t>
            </a:r>
          </a:p>
        </p:txBody>
      </p:sp>
      <p:sp>
        <p:nvSpPr>
          <p:cNvPr id="5" name="TextBox 4">
            <a:extLst>
              <a:ext uri="{FF2B5EF4-FFF2-40B4-BE49-F238E27FC236}">
                <a16:creationId xmlns:a16="http://schemas.microsoft.com/office/drawing/2014/main" id="{7372C489-9360-E830-5D97-7F7F7ED9A4D9}"/>
              </a:ext>
            </a:extLst>
          </p:cNvPr>
          <p:cNvSpPr txBox="1"/>
          <p:nvPr/>
        </p:nvSpPr>
        <p:spPr>
          <a:xfrm>
            <a:off x="739739" y="3906162"/>
            <a:ext cx="2794571" cy="707886"/>
          </a:xfrm>
          <a:prstGeom prst="rect">
            <a:avLst/>
          </a:prstGeom>
          <a:solidFill>
            <a:srgbClr val="00B0F0"/>
          </a:solidFill>
        </p:spPr>
        <p:txBody>
          <a:bodyPr wrap="square" rtlCol="0">
            <a:spAutoFit/>
          </a:bodyPr>
          <a:lstStyle/>
          <a:p>
            <a:pPr algn="ctr"/>
            <a:r>
              <a:rPr lang="en-IN" sz="2000" b="1" dirty="0"/>
              <a:t>Assembly Language</a:t>
            </a:r>
          </a:p>
          <a:p>
            <a:pPr algn="ctr"/>
            <a:endParaRPr lang="en-IN" sz="2000" b="1" dirty="0"/>
          </a:p>
        </p:txBody>
      </p:sp>
      <p:sp>
        <p:nvSpPr>
          <p:cNvPr id="6" name="TextBox 5">
            <a:extLst>
              <a:ext uri="{FF2B5EF4-FFF2-40B4-BE49-F238E27FC236}">
                <a16:creationId xmlns:a16="http://schemas.microsoft.com/office/drawing/2014/main" id="{690A2464-711B-1D9B-4F39-1B6061290FAD}"/>
              </a:ext>
            </a:extLst>
          </p:cNvPr>
          <p:cNvSpPr txBox="1"/>
          <p:nvPr/>
        </p:nvSpPr>
        <p:spPr>
          <a:xfrm>
            <a:off x="739739" y="3017072"/>
            <a:ext cx="2794571" cy="707886"/>
          </a:xfrm>
          <a:prstGeom prst="rect">
            <a:avLst/>
          </a:prstGeom>
          <a:solidFill>
            <a:schemeClr val="accent2">
              <a:lumMod val="60000"/>
              <a:lumOff val="40000"/>
            </a:schemeClr>
          </a:solidFill>
        </p:spPr>
        <p:txBody>
          <a:bodyPr wrap="square" rtlCol="0">
            <a:spAutoFit/>
          </a:bodyPr>
          <a:lstStyle/>
          <a:p>
            <a:pPr algn="ctr"/>
            <a:r>
              <a:rPr lang="en-IN" sz="2000" b="1" dirty="0"/>
              <a:t>Operating System</a:t>
            </a:r>
          </a:p>
          <a:p>
            <a:pPr algn="ctr"/>
            <a:endParaRPr lang="en-IN" sz="2000" b="1" dirty="0"/>
          </a:p>
        </p:txBody>
      </p:sp>
      <p:sp>
        <p:nvSpPr>
          <p:cNvPr id="7" name="Callout: Line 6">
            <a:extLst>
              <a:ext uri="{FF2B5EF4-FFF2-40B4-BE49-F238E27FC236}">
                <a16:creationId xmlns:a16="http://schemas.microsoft.com/office/drawing/2014/main" id="{536FDB3F-F5E2-D745-4C5C-ACE2574F510B}"/>
              </a:ext>
            </a:extLst>
          </p:cNvPr>
          <p:cNvSpPr/>
          <p:nvPr/>
        </p:nvSpPr>
        <p:spPr>
          <a:xfrm>
            <a:off x="4541176" y="1690688"/>
            <a:ext cx="4510356" cy="3750068"/>
          </a:xfrm>
          <a:prstGeom prst="borderCallout1">
            <a:avLst>
              <a:gd name="adj1" fmla="val 18750"/>
              <a:gd name="adj2" fmla="val -8333"/>
              <a:gd name="adj3" fmla="val 42409"/>
              <a:gd name="adj4" fmla="val -2967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t>We have two major choices when writing an OS:</a:t>
            </a:r>
          </a:p>
          <a:p>
            <a:pPr algn="ctr"/>
            <a:endParaRPr lang="en-IN" sz="2000" dirty="0"/>
          </a:p>
          <a:p>
            <a:pPr algn="ctr"/>
            <a:r>
              <a:rPr lang="en-IN" sz="2000" dirty="0"/>
              <a:t>Choice 1: Write the OS in the </a:t>
            </a:r>
            <a:r>
              <a:rPr lang="en-IN" sz="2000" u="sng" dirty="0"/>
              <a:t>assembly language</a:t>
            </a:r>
            <a:r>
              <a:rPr lang="en-IN" sz="2000" dirty="0"/>
              <a:t> of the chosen hardware</a:t>
            </a:r>
          </a:p>
          <a:p>
            <a:pPr algn="ctr"/>
            <a:endParaRPr lang="en-IN" sz="2000" dirty="0"/>
          </a:p>
          <a:p>
            <a:pPr algn="ctr"/>
            <a:r>
              <a:rPr lang="en-IN" sz="2000" dirty="0"/>
              <a:t>Choice 2: Write the OS in a </a:t>
            </a:r>
            <a:r>
              <a:rPr lang="en-IN" sz="2000" u="sng" dirty="0"/>
              <a:t>high-level language</a:t>
            </a:r>
            <a:r>
              <a:rPr lang="en-IN" sz="2000" b="1" dirty="0"/>
              <a:t> </a:t>
            </a:r>
            <a:r>
              <a:rPr lang="en-IN" sz="2000" dirty="0"/>
              <a:t>(such as C or C++ or Java)</a:t>
            </a:r>
          </a:p>
        </p:txBody>
      </p:sp>
      <p:sp>
        <p:nvSpPr>
          <p:cNvPr id="8" name="Speech Bubble: Oval 7">
            <a:extLst>
              <a:ext uri="{FF2B5EF4-FFF2-40B4-BE49-F238E27FC236}">
                <a16:creationId xmlns:a16="http://schemas.microsoft.com/office/drawing/2014/main" id="{36787F19-68CB-CD0C-CC17-03DC22653255}"/>
              </a:ext>
            </a:extLst>
          </p:cNvPr>
          <p:cNvSpPr/>
          <p:nvPr/>
        </p:nvSpPr>
        <p:spPr>
          <a:xfrm>
            <a:off x="9442378" y="3696637"/>
            <a:ext cx="2009883" cy="851664"/>
          </a:xfrm>
          <a:prstGeom prst="wedgeEllipseCallout">
            <a:avLst>
              <a:gd name="adj1" fmla="val -80417"/>
              <a:gd name="adj2" fmla="val 347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Hardware-independent</a:t>
            </a:r>
          </a:p>
        </p:txBody>
      </p:sp>
      <p:sp>
        <p:nvSpPr>
          <p:cNvPr id="9" name="Speech Bubble: Oval 8">
            <a:extLst>
              <a:ext uri="{FF2B5EF4-FFF2-40B4-BE49-F238E27FC236}">
                <a16:creationId xmlns:a16="http://schemas.microsoft.com/office/drawing/2014/main" id="{EECFAC92-DA57-24DD-07CF-8E84FE8523F9}"/>
              </a:ext>
            </a:extLst>
          </p:cNvPr>
          <p:cNvSpPr/>
          <p:nvPr/>
        </p:nvSpPr>
        <p:spPr>
          <a:xfrm>
            <a:off x="9522859" y="2406654"/>
            <a:ext cx="2009883" cy="851664"/>
          </a:xfrm>
          <a:prstGeom prst="wedgeEllipseCallout">
            <a:avLst>
              <a:gd name="adj1" fmla="val -77623"/>
              <a:gd name="adj2" fmla="val 1023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Hardware-dependent</a:t>
            </a:r>
          </a:p>
        </p:txBody>
      </p:sp>
    </p:spTree>
    <p:extLst>
      <p:ext uri="{BB962C8B-B14F-4D97-AF65-F5344CB8AC3E}">
        <p14:creationId xmlns:p14="http://schemas.microsoft.com/office/powerpoint/2010/main" val="1442687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E9563-5CF6-07BC-D745-88B981E4A599}"/>
              </a:ext>
            </a:extLst>
          </p:cNvPr>
          <p:cNvSpPr>
            <a:spLocks noGrp="1"/>
          </p:cNvSpPr>
          <p:nvPr>
            <p:ph type="title"/>
          </p:nvPr>
        </p:nvSpPr>
        <p:spPr/>
        <p:txBody>
          <a:bodyPr/>
          <a:lstStyle/>
          <a:p>
            <a:r>
              <a:rPr lang="en-IN" dirty="0"/>
              <a:t>Session 3: Shell Programming</a:t>
            </a:r>
          </a:p>
        </p:txBody>
      </p:sp>
      <p:sp>
        <p:nvSpPr>
          <p:cNvPr id="5" name="Text Placeholder 4">
            <a:extLst>
              <a:ext uri="{FF2B5EF4-FFF2-40B4-BE49-F238E27FC236}">
                <a16:creationId xmlns:a16="http://schemas.microsoft.com/office/drawing/2014/main" id="{537DD512-4CB8-56B4-71DF-10AA021E8ED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498103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7A09-1E9F-0139-EA81-A0707DA3D8C8}"/>
              </a:ext>
            </a:extLst>
          </p:cNvPr>
          <p:cNvSpPr>
            <a:spLocks noGrp="1"/>
          </p:cNvSpPr>
          <p:nvPr>
            <p:ph type="title"/>
          </p:nvPr>
        </p:nvSpPr>
        <p:spPr/>
        <p:txBody>
          <a:bodyPr/>
          <a:lstStyle/>
          <a:p>
            <a:r>
              <a:rPr lang="en-IN" dirty="0"/>
              <a:t>Conditions – if Statement</a:t>
            </a:r>
          </a:p>
        </p:txBody>
      </p:sp>
      <p:sp>
        <p:nvSpPr>
          <p:cNvPr id="3" name="Content Placeholder 2">
            <a:extLst>
              <a:ext uri="{FF2B5EF4-FFF2-40B4-BE49-F238E27FC236}">
                <a16:creationId xmlns:a16="http://schemas.microsoft.com/office/drawing/2014/main" id="{B5A95AF2-7364-3D73-1684-7A4CC9F3B1B2}"/>
              </a:ext>
            </a:extLst>
          </p:cNvPr>
          <p:cNvSpPr>
            <a:spLocks noGrp="1"/>
          </p:cNvSpPr>
          <p:nvPr>
            <p:ph idx="1"/>
          </p:nvPr>
        </p:nvSpPr>
        <p:spPr/>
        <p:txBody>
          <a:bodyPr>
            <a:normAutofit fontScale="85000" lnSpcReduction="20000"/>
          </a:bodyPr>
          <a:lstStyle/>
          <a:p>
            <a:r>
              <a:rPr lang="en-US" dirty="0"/>
              <a:t>#!/bin/sh</a:t>
            </a:r>
          </a:p>
          <a:p>
            <a:r>
              <a:rPr lang="en-US" dirty="0"/>
              <a:t>a=10</a:t>
            </a:r>
          </a:p>
          <a:p>
            <a:r>
              <a:rPr lang="en-US" dirty="0"/>
              <a:t>b=20</a:t>
            </a:r>
          </a:p>
          <a:p>
            <a:r>
              <a:rPr lang="en-US" dirty="0"/>
              <a:t>if [ $a -eq $b ]</a:t>
            </a:r>
          </a:p>
          <a:p>
            <a:r>
              <a:rPr lang="en-US" dirty="0"/>
              <a:t>then</a:t>
            </a:r>
          </a:p>
          <a:p>
            <a:r>
              <a:rPr lang="en-US" dirty="0"/>
              <a:t>echo “a is equal to b”</a:t>
            </a:r>
          </a:p>
          <a:p>
            <a:r>
              <a:rPr lang="en-US" dirty="0"/>
              <a:t>fi</a:t>
            </a:r>
          </a:p>
          <a:p>
            <a:r>
              <a:rPr lang="en-US" dirty="0"/>
              <a:t>if [ $a -ne $b ]</a:t>
            </a:r>
          </a:p>
          <a:p>
            <a:r>
              <a:rPr lang="en-US" dirty="0"/>
              <a:t>then</a:t>
            </a:r>
          </a:p>
          <a:p>
            <a:r>
              <a:rPr lang="en-US" dirty="0"/>
              <a:t>echo “a is not equal to b”</a:t>
            </a:r>
          </a:p>
          <a:p>
            <a:r>
              <a:rPr lang="en-US" dirty="0"/>
              <a:t>fi</a:t>
            </a:r>
          </a:p>
          <a:p>
            <a:endParaRPr lang="en-US" dirty="0"/>
          </a:p>
          <a:p>
            <a:endParaRPr lang="en-IN" dirty="0"/>
          </a:p>
        </p:txBody>
      </p:sp>
    </p:spTree>
    <p:extLst>
      <p:ext uri="{BB962C8B-B14F-4D97-AF65-F5344CB8AC3E}">
        <p14:creationId xmlns:p14="http://schemas.microsoft.com/office/powerpoint/2010/main" val="3047524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7A09-1E9F-0139-EA81-A0707DA3D8C8}"/>
              </a:ext>
            </a:extLst>
          </p:cNvPr>
          <p:cNvSpPr>
            <a:spLocks noGrp="1"/>
          </p:cNvSpPr>
          <p:nvPr>
            <p:ph type="title"/>
          </p:nvPr>
        </p:nvSpPr>
        <p:spPr/>
        <p:txBody>
          <a:bodyPr/>
          <a:lstStyle/>
          <a:p>
            <a:r>
              <a:rPr lang="en-IN" dirty="0"/>
              <a:t>Same Example using if-else</a:t>
            </a:r>
          </a:p>
        </p:txBody>
      </p:sp>
      <p:sp>
        <p:nvSpPr>
          <p:cNvPr id="3" name="Content Placeholder 2">
            <a:extLst>
              <a:ext uri="{FF2B5EF4-FFF2-40B4-BE49-F238E27FC236}">
                <a16:creationId xmlns:a16="http://schemas.microsoft.com/office/drawing/2014/main" id="{B5A95AF2-7364-3D73-1684-7A4CC9F3B1B2}"/>
              </a:ext>
            </a:extLst>
          </p:cNvPr>
          <p:cNvSpPr>
            <a:spLocks noGrp="1"/>
          </p:cNvSpPr>
          <p:nvPr>
            <p:ph idx="1"/>
          </p:nvPr>
        </p:nvSpPr>
        <p:spPr/>
        <p:txBody>
          <a:bodyPr>
            <a:normAutofit fontScale="85000" lnSpcReduction="20000"/>
          </a:bodyPr>
          <a:lstStyle/>
          <a:p>
            <a:r>
              <a:rPr lang="en-US" dirty="0"/>
              <a:t>#!/bin/sh</a:t>
            </a:r>
          </a:p>
          <a:p>
            <a:endParaRPr lang="en-US" dirty="0"/>
          </a:p>
          <a:p>
            <a:r>
              <a:rPr lang="en-US" dirty="0"/>
              <a:t>a=10</a:t>
            </a:r>
          </a:p>
          <a:p>
            <a:r>
              <a:rPr lang="en-US" dirty="0"/>
              <a:t>b=20</a:t>
            </a:r>
          </a:p>
          <a:p>
            <a:endParaRPr lang="en-US" dirty="0"/>
          </a:p>
          <a:p>
            <a:r>
              <a:rPr lang="en-US" dirty="0"/>
              <a:t>if [ $a -eq $b ]</a:t>
            </a:r>
          </a:p>
          <a:p>
            <a:r>
              <a:rPr lang="en-US" dirty="0"/>
              <a:t>	then</a:t>
            </a:r>
          </a:p>
          <a:p>
            <a:r>
              <a:rPr lang="en-US" dirty="0"/>
              <a:t>		echo “a is equal to b”</a:t>
            </a:r>
          </a:p>
          <a:p>
            <a:r>
              <a:rPr lang="en-US" dirty="0"/>
              <a:t>else</a:t>
            </a:r>
          </a:p>
          <a:p>
            <a:r>
              <a:rPr lang="en-US" dirty="0"/>
              <a:t>		echo “a is not equal to b”</a:t>
            </a:r>
          </a:p>
          <a:p>
            <a:r>
              <a:rPr lang="en-US" dirty="0"/>
              <a:t>fi</a:t>
            </a:r>
          </a:p>
          <a:p>
            <a:endParaRPr lang="en-IN" dirty="0"/>
          </a:p>
        </p:txBody>
      </p:sp>
    </p:spTree>
    <p:extLst>
      <p:ext uri="{BB962C8B-B14F-4D97-AF65-F5344CB8AC3E}">
        <p14:creationId xmlns:p14="http://schemas.microsoft.com/office/powerpoint/2010/main" val="2978645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7106-2D24-1D82-6685-2E633719CEEA}"/>
              </a:ext>
            </a:extLst>
          </p:cNvPr>
          <p:cNvSpPr>
            <a:spLocks noGrp="1"/>
          </p:cNvSpPr>
          <p:nvPr>
            <p:ph type="title"/>
          </p:nvPr>
        </p:nvSpPr>
        <p:spPr/>
        <p:txBody>
          <a:bodyPr/>
          <a:lstStyle/>
          <a:p>
            <a:r>
              <a:rPr lang="en-IN" dirty="0"/>
              <a:t>Check If a Number is Positive or Negative</a:t>
            </a:r>
          </a:p>
        </p:txBody>
      </p:sp>
      <p:sp>
        <p:nvSpPr>
          <p:cNvPr id="3" name="Content Placeholder 2">
            <a:extLst>
              <a:ext uri="{FF2B5EF4-FFF2-40B4-BE49-F238E27FC236}">
                <a16:creationId xmlns:a16="http://schemas.microsoft.com/office/drawing/2014/main" id="{D01DCA3C-2833-EA4B-FF73-79E280634339}"/>
              </a:ext>
            </a:extLst>
          </p:cNvPr>
          <p:cNvSpPr>
            <a:spLocks noGrp="1"/>
          </p:cNvSpPr>
          <p:nvPr>
            <p:ph idx="1"/>
          </p:nvPr>
        </p:nvSpPr>
        <p:spPr/>
        <p:txBody>
          <a:bodyPr>
            <a:normAutofit fontScale="62500" lnSpcReduction="20000"/>
          </a:bodyPr>
          <a:lstStyle/>
          <a:p>
            <a:r>
              <a:rPr lang="en-US" dirty="0"/>
              <a:t>#!/bin/bash</a:t>
            </a:r>
          </a:p>
          <a:p>
            <a:endParaRPr lang="en-US" dirty="0"/>
          </a:p>
          <a:p>
            <a:r>
              <a:rPr lang="en-US" dirty="0"/>
              <a:t>read -p "Enter a number : " n</a:t>
            </a:r>
          </a:p>
          <a:p>
            <a:endParaRPr lang="en-US" dirty="0"/>
          </a:p>
          <a:p>
            <a:endParaRPr lang="en-US" dirty="0"/>
          </a:p>
          <a:p>
            <a:r>
              <a:rPr lang="en-US" dirty="0"/>
              <a:t>rem=$(( $n % 2 ))</a:t>
            </a:r>
          </a:p>
          <a:p>
            <a:endParaRPr lang="en-US" dirty="0"/>
          </a:p>
          <a:p>
            <a:r>
              <a:rPr lang="en-US" dirty="0"/>
              <a:t>if [ $rem -eq 0 ]</a:t>
            </a:r>
          </a:p>
          <a:p>
            <a:r>
              <a:rPr lang="en-US" dirty="0"/>
              <a:t>	then</a:t>
            </a:r>
          </a:p>
          <a:p>
            <a:r>
              <a:rPr lang="en-US" dirty="0"/>
              <a:t>		echo "$n is even number"</a:t>
            </a:r>
          </a:p>
          <a:p>
            <a:r>
              <a:rPr lang="en-US" dirty="0"/>
              <a:t>else</a:t>
            </a:r>
          </a:p>
          <a:p>
            <a:r>
              <a:rPr lang="en-US" dirty="0"/>
              <a:t>		echo "$n is odd number"</a:t>
            </a:r>
          </a:p>
          <a:p>
            <a:r>
              <a:rPr lang="en-US" dirty="0"/>
              <a:t>fi</a:t>
            </a:r>
            <a:endParaRPr lang="en-IN" dirty="0"/>
          </a:p>
        </p:txBody>
      </p:sp>
    </p:spTree>
    <p:extLst>
      <p:ext uri="{BB962C8B-B14F-4D97-AF65-F5344CB8AC3E}">
        <p14:creationId xmlns:p14="http://schemas.microsoft.com/office/powerpoint/2010/main" val="38720542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E4B9-4085-4269-16D0-76A07D2F9702}"/>
              </a:ext>
            </a:extLst>
          </p:cNvPr>
          <p:cNvSpPr>
            <a:spLocks noGrp="1"/>
          </p:cNvSpPr>
          <p:nvPr>
            <p:ph type="title"/>
          </p:nvPr>
        </p:nvSpPr>
        <p:spPr/>
        <p:txBody>
          <a:bodyPr/>
          <a:lstStyle/>
          <a:p>
            <a:r>
              <a:rPr lang="en-IN" dirty="0"/>
              <a:t>Check If a Number if Even or Odd</a:t>
            </a:r>
          </a:p>
        </p:txBody>
      </p:sp>
      <p:sp>
        <p:nvSpPr>
          <p:cNvPr id="3" name="Content Placeholder 2">
            <a:extLst>
              <a:ext uri="{FF2B5EF4-FFF2-40B4-BE49-F238E27FC236}">
                <a16:creationId xmlns:a16="http://schemas.microsoft.com/office/drawing/2014/main" id="{63D259D2-F277-FEDC-CC91-D56052D158BC}"/>
              </a:ext>
            </a:extLst>
          </p:cNvPr>
          <p:cNvSpPr>
            <a:spLocks noGrp="1"/>
          </p:cNvSpPr>
          <p:nvPr>
            <p:ph idx="1"/>
          </p:nvPr>
        </p:nvSpPr>
        <p:spPr/>
        <p:txBody>
          <a:bodyPr>
            <a:normAutofit fontScale="92500" lnSpcReduction="20000"/>
          </a:bodyPr>
          <a:lstStyle/>
          <a:p>
            <a:r>
              <a:rPr lang="en-US" dirty="0"/>
              <a:t>#!/bin/bash</a:t>
            </a:r>
          </a:p>
          <a:p>
            <a:r>
              <a:rPr lang="en-US" dirty="0"/>
              <a:t>echo "Enter a number : "</a:t>
            </a:r>
          </a:p>
          <a:p>
            <a:r>
              <a:rPr lang="en-US" dirty="0"/>
              <a:t>read n</a:t>
            </a:r>
          </a:p>
          <a:p>
            <a:r>
              <a:rPr lang="en-US" dirty="0"/>
              <a:t>rem=$(( $n % 2 ))</a:t>
            </a:r>
          </a:p>
          <a:p>
            <a:r>
              <a:rPr lang="en-US" dirty="0"/>
              <a:t>if [ $rem -eq 0 ]</a:t>
            </a:r>
          </a:p>
          <a:p>
            <a:r>
              <a:rPr lang="en-US" dirty="0"/>
              <a:t>then</a:t>
            </a:r>
          </a:p>
          <a:p>
            <a:r>
              <a:rPr lang="en-US" dirty="0"/>
              <a:t>echo "$n is even number"</a:t>
            </a:r>
          </a:p>
          <a:p>
            <a:r>
              <a:rPr lang="en-US" dirty="0"/>
              <a:t>else</a:t>
            </a:r>
          </a:p>
          <a:p>
            <a:r>
              <a:rPr lang="en-US" dirty="0"/>
              <a:t>echo "$n is odd number"</a:t>
            </a:r>
          </a:p>
          <a:p>
            <a:r>
              <a:rPr lang="en-US" dirty="0"/>
              <a:t>fi</a:t>
            </a:r>
          </a:p>
          <a:p>
            <a:endParaRPr lang="en-IN" dirty="0"/>
          </a:p>
        </p:txBody>
      </p:sp>
    </p:spTree>
    <p:extLst>
      <p:ext uri="{BB962C8B-B14F-4D97-AF65-F5344CB8AC3E}">
        <p14:creationId xmlns:p14="http://schemas.microsoft.com/office/powerpoint/2010/main" val="977740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48DE7-262F-2687-9254-544D7D3E313D}"/>
              </a:ext>
            </a:extLst>
          </p:cNvPr>
          <p:cNvSpPr>
            <a:spLocks noGrp="1"/>
          </p:cNvSpPr>
          <p:nvPr>
            <p:ph type="title"/>
          </p:nvPr>
        </p:nvSpPr>
        <p:spPr/>
        <p:txBody>
          <a:bodyPr/>
          <a:lstStyle/>
          <a:p>
            <a:r>
              <a:rPr lang="en-IN" dirty="0"/>
              <a:t>Calculate Average using Bash Calculator</a:t>
            </a:r>
          </a:p>
        </p:txBody>
      </p:sp>
      <p:sp>
        <p:nvSpPr>
          <p:cNvPr id="3" name="Content Placeholder 2">
            <a:extLst>
              <a:ext uri="{FF2B5EF4-FFF2-40B4-BE49-F238E27FC236}">
                <a16:creationId xmlns:a16="http://schemas.microsoft.com/office/drawing/2014/main" id="{2A1EE292-6AE7-2FB6-BFE8-AB81F378411F}"/>
              </a:ext>
            </a:extLst>
          </p:cNvPr>
          <p:cNvSpPr>
            <a:spLocks noGrp="1"/>
          </p:cNvSpPr>
          <p:nvPr>
            <p:ph idx="1"/>
          </p:nvPr>
        </p:nvSpPr>
        <p:spPr/>
        <p:txBody>
          <a:bodyPr>
            <a:normAutofit fontScale="62500" lnSpcReduction="20000"/>
          </a:bodyPr>
          <a:lstStyle/>
          <a:p>
            <a:r>
              <a:rPr lang="en-IN" dirty="0"/>
              <a:t>#!/bin/bash</a:t>
            </a:r>
          </a:p>
          <a:p>
            <a:endParaRPr lang="en-IN" dirty="0"/>
          </a:p>
          <a:p>
            <a:r>
              <a:rPr lang="en-IN" dirty="0"/>
              <a:t>read -p "Enter marks in subject 1: " marks1</a:t>
            </a:r>
          </a:p>
          <a:p>
            <a:r>
              <a:rPr lang="en-IN" dirty="0"/>
              <a:t>read -p "Enter marks in subject 2: " marks2</a:t>
            </a:r>
          </a:p>
          <a:p>
            <a:r>
              <a:rPr lang="en-IN" dirty="0"/>
              <a:t>read -p "Enter marks in subject 3: " marks3</a:t>
            </a:r>
          </a:p>
          <a:p>
            <a:endParaRPr lang="en-IN" dirty="0"/>
          </a:p>
          <a:p>
            <a:r>
              <a:rPr lang="en-IN" dirty="0"/>
              <a:t>total=$(( $marks1 + $marks2 + $marks3 ))</a:t>
            </a:r>
          </a:p>
          <a:p>
            <a:endParaRPr lang="en-IN" dirty="0"/>
          </a:p>
          <a:p>
            <a:r>
              <a:rPr lang="en-IN" dirty="0"/>
              <a:t>echo "Total marks: $total"</a:t>
            </a:r>
          </a:p>
          <a:p>
            <a:endParaRPr lang="en-IN" dirty="0"/>
          </a:p>
          <a:p>
            <a:r>
              <a:rPr lang="en-IN" dirty="0" err="1"/>
              <a:t>avg</a:t>
            </a:r>
            <a:r>
              <a:rPr lang="en-IN" dirty="0"/>
              <a:t>=$( echo "scale=4; $total / 3" | </a:t>
            </a:r>
            <a:r>
              <a:rPr lang="en-IN" dirty="0" err="1"/>
              <a:t>bc</a:t>
            </a:r>
            <a:r>
              <a:rPr lang="en-IN" dirty="0"/>
              <a:t> )</a:t>
            </a:r>
          </a:p>
          <a:p>
            <a:endParaRPr lang="en-IN" dirty="0"/>
          </a:p>
          <a:p>
            <a:r>
              <a:rPr lang="en-IN" dirty="0"/>
              <a:t>echo "Average marks: $</a:t>
            </a:r>
            <a:r>
              <a:rPr lang="en-IN" dirty="0" err="1"/>
              <a:t>avg</a:t>
            </a:r>
            <a:r>
              <a:rPr lang="en-IN"/>
              <a:t>"</a:t>
            </a:r>
          </a:p>
        </p:txBody>
      </p:sp>
    </p:spTree>
    <p:extLst>
      <p:ext uri="{BB962C8B-B14F-4D97-AF65-F5344CB8AC3E}">
        <p14:creationId xmlns:p14="http://schemas.microsoft.com/office/powerpoint/2010/main" val="2419536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84FC0-87BF-03B5-3583-06C1375FBF0F}"/>
              </a:ext>
            </a:extLst>
          </p:cNvPr>
          <p:cNvSpPr>
            <a:spLocks noGrp="1"/>
          </p:cNvSpPr>
          <p:nvPr>
            <p:ph type="title"/>
          </p:nvPr>
        </p:nvSpPr>
        <p:spPr/>
        <p:txBody>
          <a:bodyPr/>
          <a:lstStyle/>
          <a:p>
            <a:r>
              <a:rPr lang="en-IN" dirty="0"/>
              <a:t>for Loop</a:t>
            </a:r>
          </a:p>
        </p:txBody>
      </p:sp>
      <p:sp>
        <p:nvSpPr>
          <p:cNvPr id="3" name="Content Placeholder 2">
            <a:extLst>
              <a:ext uri="{FF2B5EF4-FFF2-40B4-BE49-F238E27FC236}">
                <a16:creationId xmlns:a16="http://schemas.microsoft.com/office/drawing/2014/main" id="{065ECD10-F255-E778-E93D-C1F0E3CADC2A}"/>
              </a:ext>
            </a:extLst>
          </p:cNvPr>
          <p:cNvSpPr>
            <a:spLocks noGrp="1"/>
          </p:cNvSpPr>
          <p:nvPr>
            <p:ph idx="1"/>
          </p:nvPr>
        </p:nvSpPr>
        <p:spPr/>
        <p:txBody>
          <a:bodyPr/>
          <a:lstStyle/>
          <a:p>
            <a:r>
              <a:rPr lang="en-US" dirty="0"/>
              <a:t>#!/bin/bash</a:t>
            </a:r>
          </a:p>
          <a:p>
            <a:r>
              <a:rPr lang="en-US" dirty="0"/>
              <a:t># basic for command</a:t>
            </a:r>
          </a:p>
          <a:p>
            <a:r>
              <a:rPr lang="en-US" dirty="0"/>
              <a:t>for test in Alabama Alaska Arizona Arkansas California Colorado</a:t>
            </a:r>
          </a:p>
          <a:p>
            <a:r>
              <a:rPr lang="en-US" dirty="0"/>
              <a:t>do</a:t>
            </a:r>
          </a:p>
          <a:p>
            <a:r>
              <a:rPr lang="en-US" dirty="0"/>
              <a:t>echo The next state is $test</a:t>
            </a:r>
          </a:p>
          <a:p>
            <a:r>
              <a:rPr lang="en-US" dirty="0"/>
              <a:t>done</a:t>
            </a:r>
          </a:p>
          <a:p>
            <a:endParaRPr lang="en-IN" dirty="0"/>
          </a:p>
        </p:txBody>
      </p:sp>
    </p:spTree>
    <p:extLst>
      <p:ext uri="{BB962C8B-B14F-4D97-AF65-F5344CB8AC3E}">
        <p14:creationId xmlns:p14="http://schemas.microsoft.com/office/powerpoint/2010/main" val="2980609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84FC0-87BF-03B5-3583-06C1375FBF0F}"/>
              </a:ext>
            </a:extLst>
          </p:cNvPr>
          <p:cNvSpPr>
            <a:spLocks noGrp="1"/>
          </p:cNvSpPr>
          <p:nvPr>
            <p:ph type="title"/>
          </p:nvPr>
        </p:nvSpPr>
        <p:spPr/>
        <p:txBody>
          <a:bodyPr/>
          <a:lstStyle/>
          <a:p>
            <a:r>
              <a:rPr lang="en-IN" dirty="0"/>
              <a:t>C-Style for Loop</a:t>
            </a:r>
          </a:p>
        </p:txBody>
      </p:sp>
      <p:sp>
        <p:nvSpPr>
          <p:cNvPr id="3" name="Content Placeholder 2">
            <a:extLst>
              <a:ext uri="{FF2B5EF4-FFF2-40B4-BE49-F238E27FC236}">
                <a16:creationId xmlns:a16="http://schemas.microsoft.com/office/drawing/2014/main" id="{065ECD10-F255-E778-E93D-C1F0E3CADC2A}"/>
              </a:ext>
            </a:extLst>
          </p:cNvPr>
          <p:cNvSpPr>
            <a:spLocks noGrp="1"/>
          </p:cNvSpPr>
          <p:nvPr>
            <p:ph idx="1"/>
          </p:nvPr>
        </p:nvSpPr>
        <p:spPr/>
        <p:txBody>
          <a:bodyPr/>
          <a:lstStyle/>
          <a:p>
            <a:r>
              <a:rPr lang="en-US" dirty="0"/>
              <a:t>#!/bin/bash</a:t>
            </a:r>
          </a:p>
          <a:p>
            <a:r>
              <a:rPr lang="en-US" dirty="0"/>
              <a:t># testing the C-style for loop – double brackets are needed</a:t>
            </a:r>
          </a:p>
          <a:p>
            <a:r>
              <a:rPr lang="en-US" dirty="0"/>
              <a:t>for (( </a:t>
            </a:r>
            <a:r>
              <a:rPr lang="en-US" dirty="0" err="1"/>
              <a:t>i</a:t>
            </a:r>
            <a:r>
              <a:rPr lang="en-US" dirty="0"/>
              <a:t>=1; </a:t>
            </a:r>
            <a:r>
              <a:rPr lang="en-US" dirty="0" err="1"/>
              <a:t>i</a:t>
            </a:r>
            <a:r>
              <a:rPr lang="en-US" dirty="0"/>
              <a:t> &lt;= 10; </a:t>
            </a:r>
            <a:r>
              <a:rPr lang="en-US" dirty="0" err="1"/>
              <a:t>i</a:t>
            </a:r>
            <a:r>
              <a:rPr lang="en-US" dirty="0"/>
              <a:t>++ ))</a:t>
            </a:r>
          </a:p>
          <a:p>
            <a:r>
              <a:rPr lang="en-US" dirty="0"/>
              <a:t>do</a:t>
            </a:r>
          </a:p>
          <a:p>
            <a:r>
              <a:rPr lang="en-US" dirty="0"/>
              <a:t>echo "The next number is $</a:t>
            </a:r>
            <a:r>
              <a:rPr lang="en-US" dirty="0" err="1"/>
              <a:t>i</a:t>
            </a:r>
            <a:r>
              <a:rPr lang="en-US" dirty="0"/>
              <a:t>"</a:t>
            </a:r>
          </a:p>
          <a:p>
            <a:r>
              <a:rPr lang="en-US" dirty="0"/>
              <a:t>done</a:t>
            </a:r>
          </a:p>
        </p:txBody>
      </p:sp>
    </p:spTree>
    <p:extLst>
      <p:ext uri="{BB962C8B-B14F-4D97-AF65-F5344CB8AC3E}">
        <p14:creationId xmlns:p14="http://schemas.microsoft.com/office/powerpoint/2010/main" val="1480728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24B5-C025-22BC-CCCD-500B5887B694}"/>
              </a:ext>
            </a:extLst>
          </p:cNvPr>
          <p:cNvSpPr>
            <a:spLocks noGrp="1"/>
          </p:cNvSpPr>
          <p:nvPr>
            <p:ph type="title"/>
          </p:nvPr>
        </p:nvSpPr>
        <p:spPr/>
        <p:txBody>
          <a:bodyPr/>
          <a:lstStyle/>
          <a:p>
            <a:r>
              <a:rPr lang="en-IN" dirty="0"/>
              <a:t>while Command</a:t>
            </a:r>
          </a:p>
        </p:txBody>
      </p:sp>
      <p:sp>
        <p:nvSpPr>
          <p:cNvPr id="3" name="Content Placeholder 2">
            <a:extLst>
              <a:ext uri="{FF2B5EF4-FFF2-40B4-BE49-F238E27FC236}">
                <a16:creationId xmlns:a16="http://schemas.microsoft.com/office/drawing/2014/main" id="{456B557F-5EFE-2A8E-C5F4-8227037BD360}"/>
              </a:ext>
            </a:extLst>
          </p:cNvPr>
          <p:cNvSpPr>
            <a:spLocks noGrp="1"/>
          </p:cNvSpPr>
          <p:nvPr>
            <p:ph idx="1"/>
          </p:nvPr>
        </p:nvSpPr>
        <p:spPr/>
        <p:txBody>
          <a:bodyPr/>
          <a:lstStyle/>
          <a:p>
            <a:r>
              <a:rPr lang="en-IN" dirty="0"/>
              <a:t>#!/bin/bash</a:t>
            </a:r>
          </a:p>
          <a:p>
            <a:r>
              <a:rPr lang="en-IN" dirty="0"/>
              <a:t># while command test</a:t>
            </a:r>
          </a:p>
          <a:p>
            <a:r>
              <a:rPr lang="en-IN" dirty="0"/>
              <a:t>var1=10</a:t>
            </a:r>
          </a:p>
          <a:p>
            <a:r>
              <a:rPr lang="en-IN" dirty="0"/>
              <a:t>while [ $var1 -</a:t>
            </a:r>
            <a:r>
              <a:rPr lang="en-IN" dirty="0" err="1"/>
              <a:t>gt</a:t>
            </a:r>
            <a:r>
              <a:rPr lang="en-IN" dirty="0"/>
              <a:t> 0 ]</a:t>
            </a:r>
          </a:p>
          <a:p>
            <a:r>
              <a:rPr lang="en-IN" dirty="0"/>
              <a:t>do</a:t>
            </a:r>
          </a:p>
          <a:p>
            <a:r>
              <a:rPr lang="en-IN" dirty="0"/>
              <a:t>echo $var1</a:t>
            </a:r>
          </a:p>
          <a:p>
            <a:r>
              <a:rPr lang="en-IN" dirty="0"/>
              <a:t>var1=$[ $var1 - 1 ]</a:t>
            </a:r>
          </a:p>
          <a:p>
            <a:r>
              <a:rPr lang="en-IN" dirty="0"/>
              <a:t>done</a:t>
            </a:r>
          </a:p>
        </p:txBody>
      </p:sp>
    </p:spTree>
    <p:extLst>
      <p:ext uri="{BB962C8B-B14F-4D97-AF65-F5344CB8AC3E}">
        <p14:creationId xmlns:p14="http://schemas.microsoft.com/office/powerpoint/2010/main" val="2589201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311B-C091-05E9-D870-963FE451D302}"/>
              </a:ext>
            </a:extLst>
          </p:cNvPr>
          <p:cNvSpPr>
            <a:spLocks noGrp="1"/>
          </p:cNvSpPr>
          <p:nvPr>
            <p:ph type="title"/>
          </p:nvPr>
        </p:nvSpPr>
        <p:spPr/>
        <p:txBody>
          <a:bodyPr/>
          <a:lstStyle/>
          <a:p>
            <a:r>
              <a:rPr lang="en-IN" dirty="0"/>
              <a:t>Table of a Number</a:t>
            </a:r>
          </a:p>
        </p:txBody>
      </p:sp>
      <p:sp>
        <p:nvSpPr>
          <p:cNvPr id="3" name="Content Placeholder 2">
            <a:extLst>
              <a:ext uri="{FF2B5EF4-FFF2-40B4-BE49-F238E27FC236}">
                <a16:creationId xmlns:a16="http://schemas.microsoft.com/office/drawing/2014/main" id="{C347FC19-1C87-2493-1CB7-5D1D031B39DC}"/>
              </a:ext>
            </a:extLst>
          </p:cNvPr>
          <p:cNvSpPr>
            <a:spLocks noGrp="1"/>
          </p:cNvSpPr>
          <p:nvPr>
            <p:ph idx="1"/>
          </p:nvPr>
        </p:nvSpPr>
        <p:spPr/>
        <p:txBody>
          <a:bodyPr>
            <a:normAutofit lnSpcReduction="10000"/>
          </a:bodyPr>
          <a:lstStyle/>
          <a:p>
            <a:r>
              <a:rPr lang="en-US" dirty="0"/>
              <a:t>#!/bin/bash</a:t>
            </a:r>
          </a:p>
          <a:p>
            <a:r>
              <a:rPr lang="en-US" dirty="0"/>
              <a:t>read -p "Enter The Number for which you want to Print Table: " n</a:t>
            </a:r>
          </a:p>
          <a:p>
            <a:endParaRPr lang="en-US" dirty="0"/>
          </a:p>
          <a:p>
            <a:r>
              <a:rPr lang="en-US" dirty="0" err="1"/>
              <a:t>i</a:t>
            </a:r>
            <a:r>
              <a:rPr lang="en-US" dirty="0"/>
              <a:t>=1</a:t>
            </a:r>
          </a:p>
          <a:p>
            <a:r>
              <a:rPr lang="en-US" dirty="0"/>
              <a:t>while [ $</a:t>
            </a:r>
            <a:r>
              <a:rPr lang="en-US" dirty="0" err="1"/>
              <a:t>i</a:t>
            </a:r>
            <a:r>
              <a:rPr lang="en-US" dirty="0"/>
              <a:t> -ne 11 ]; do</a:t>
            </a:r>
          </a:p>
          <a:p>
            <a:r>
              <a:rPr lang="en-US" dirty="0"/>
              <a:t>table=$((</a:t>
            </a:r>
            <a:r>
              <a:rPr lang="en-US" dirty="0" err="1"/>
              <a:t>i</a:t>
            </a:r>
            <a:r>
              <a:rPr lang="en-US" dirty="0"/>
              <a:t> * n))</a:t>
            </a:r>
          </a:p>
          <a:p>
            <a:r>
              <a:rPr lang="en-US" dirty="0"/>
              <a:t>echo "$table"	</a:t>
            </a:r>
          </a:p>
          <a:p>
            <a:r>
              <a:rPr lang="en-US" dirty="0" err="1"/>
              <a:t>i</a:t>
            </a:r>
            <a:r>
              <a:rPr lang="en-US" dirty="0"/>
              <a:t>=$((</a:t>
            </a:r>
            <a:r>
              <a:rPr lang="en-US" dirty="0" err="1"/>
              <a:t>i</a:t>
            </a:r>
            <a:r>
              <a:rPr lang="en-US" dirty="0"/>
              <a:t> + 1))</a:t>
            </a:r>
          </a:p>
          <a:p>
            <a:r>
              <a:rPr lang="en-US" dirty="0"/>
              <a:t>done</a:t>
            </a:r>
          </a:p>
        </p:txBody>
      </p:sp>
    </p:spTree>
    <p:extLst>
      <p:ext uri="{BB962C8B-B14F-4D97-AF65-F5344CB8AC3E}">
        <p14:creationId xmlns:p14="http://schemas.microsoft.com/office/powerpoint/2010/main" val="696990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074F-4A6D-D6EA-2029-AE480683231B}"/>
              </a:ext>
            </a:extLst>
          </p:cNvPr>
          <p:cNvSpPr>
            <a:spLocks noGrp="1"/>
          </p:cNvSpPr>
          <p:nvPr>
            <p:ph type="title"/>
          </p:nvPr>
        </p:nvSpPr>
        <p:spPr/>
        <p:txBody>
          <a:bodyPr/>
          <a:lstStyle/>
          <a:p>
            <a:r>
              <a:rPr lang="en-IN" dirty="0"/>
              <a:t>Different Components of an OS</a:t>
            </a:r>
          </a:p>
        </p:txBody>
      </p:sp>
      <p:sp>
        <p:nvSpPr>
          <p:cNvPr id="3" name="Content Placeholder 2">
            <a:extLst>
              <a:ext uri="{FF2B5EF4-FFF2-40B4-BE49-F238E27FC236}">
                <a16:creationId xmlns:a16="http://schemas.microsoft.com/office/drawing/2014/main" id="{59CB85AE-ADDE-D8CD-5024-EF2A5E40D94E}"/>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292EB71-BAB1-C24F-76DE-C1BF86E3A768}"/>
              </a:ext>
            </a:extLst>
          </p:cNvPr>
          <p:cNvPicPr>
            <a:picLocks noChangeAspect="1"/>
          </p:cNvPicPr>
          <p:nvPr/>
        </p:nvPicPr>
        <p:blipFill>
          <a:blip r:embed="rId2"/>
          <a:stretch>
            <a:fillRect/>
          </a:stretch>
        </p:blipFill>
        <p:spPr>
          <a:xfrm>
            <a:off x="1151944" y="1431453"/>
            <a:ext cx="9481809" cy="4883417"/>
          </a:xfrm>
          <a:prstGeom prst="rect">
            <a:avLst/>
          </a:prstGeom>
        </p:spPr>
      </p:pic>
    </p:spTree>
    <p:extLst>
      <p:ext uri="{BB962C8B-B14F-4D97-AF65-F5344CB8AC3E}">
        <p14:creationId xmlns:p14="http://schemas.microsoft.com/office/powerpoint/2010/main" val="15533477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DA0C-4B0C-404F-671E-EC65FBDDF5D0}"/>
              </a:ext>
            </a:extLst>
          </p:cNvPr>
          <p:cNvSpPr>
            <a:spLocks noGrp="1"/>
          </p:cNvSpPr>
          <p:nvPr>
            <p:ph type="title"/>
          </p:nvPr>
        </p:nvSpPr>
        <p:spPr/>
        <p:txBody>
          <a:bodyPr/>
          <a:lstStyle/>
          <a:p>
            <a:r>
              <a:rPr lang="en-IN" dirty="0"/>
              <a:t>until Example</a:t>
            </a:r>
          </a:p>
        </p:txBody>
      </p:sp>
      <p:sp>
        <p:nvSpPr>
          <p:cNvPr id="3" name="Content Placeholder 2">
            <a:extLst>
              <a:ext uri="{FF2B5EF4-FFF2-40B4-BE49-F238E27FC236}">
                <a16:creationId xmlns:a16="http://schemas.microsoft.com/office/drawing/2014/main" id="{CCB6D1CB-0FBC-3AF8-F8EA-FAE280510F6C}"/>
              </a:ext>
            </a:extLst>
          </p:cNvPr>
          <p:cNvSpPr>
            <a:spLocks noGrp="1"/>
          </p:cNvSpPr>
          <p:nvPr>
            <p:ph idx="1"/>
          </p:nvPr>
        </p:nvSpPr>
        <p:spPr/>
        <p:txBody>
          <a:bodyPr/>
          <a:lstStyle/>
          <a:p>
            <a:r>
              <a:rPr lang="en-IN" dirty="0"/>
              <a:t>#!/bin/bash</a:t>
            </a:r>
          </a:p>
          <a:p>
            <a:r>
              <a:rPr lang="en-IN" dirty="0"/>
              <a:t># using the until command</a:t>
            </a:r>
          </a:p>
          <a:p>
            <a:r>
              <a:rPr lang="en-IN" dirty="0"/>
              <a:t>var1=100</a:t>
            </a:r>
          </a:p>
          <a:p>
            <a:r>
              <a:rPr lang="en-IN" dirty="0"/>
              <a:t>until [ $var1 -</a:t>
            </a:r>
            <a:r>
              <a:rPr lang="en-IN" dirty="0" err="1"/>
              <a:t>eq</a:t>
            </a:r>
            <a:r>
              <a:rPr lang="en-IN" dirty="0"/>
              <a:t> 0 ]</a:t>
            </a:r>
          </a:p>
          <a:p>
            <a:r>
              <a:rPr lang="en-IN" dirty="0"/>
              <a:t>do</a:t>
            </a:r>
          </a:p>
          <a:p>
            <a:r>
              <a:rPr lang="en-IN" dirty="0"/>
              <a:t>echo $var1</a:t>
            </a:r>
          </a:p>
          <a:p>
            <a:r>
              <a:rPr lang="en-IN" dirty="0"/>
              <a:t>var1=$[ $var1 - 25 ]</a:t>
            </a:r>
          </a:p>
          <a:p>
            <a:r>
              <a:rPr lang="en-IN" dirty="0"/>
              <a:t>done</a:t>
            </a:r>
          </a:p>
        </p:txBody>
      </p:sp>
    </p:spTree>
    <p:extLst>
      <p:ext uri="{BB962C8B-B14F-4D97-AF65-F5344CB8AC3E}">
        <p14:creationId xmlns:p14="http://schemas.microsoft.com/office/powerpoint/2010/main" val="3043972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1CB9F-E9CF-A283-6F46-EE217785F297}"/>
              </a:ext>
            </a:extLst>
          </p:cNvPr>
          <p:cNvSpPr>
            <a:spLocks noGrp="1"/>
          </p:cNvSpPr>
          <p:nvPr>
            <p:ph type="title"/>
          </p:nvPr>
        </p:nvSpPr>
        <p:spPr/>
        <p:txBody>
          <a:bodyPr/>
          <a:lstStyle/>
          <a:p>
            <a:r>
              <a:rPr lang="en-IN" dirty="0"/>
              <a:t>break Example</a:t>
            </a:r>
          </a:p>
        </p:txBody>
      </p:sp>
      <p:sp>
        <p:nvSpPr>
          <p:cNvPr id="3" name="Content Placeholder 2">
            <a:extLst>
              <a:ext uri="{FF2B5EF4-FFF2-40B4-BE49-F238E27FC236}">
                <a16:creationId xmlns:a16="http://schemas.microsoft.com/office/drawing/2014/main" id="{5016DECB-0B09-0272-38A5-1B2B5A797690}"/>
              </a:ext>
            </a:extLst>
          </p:cNvPr>
          <p:cNvSpPr>
            <a:spLocks noGrp="1"/>
          </p:cNvSpPr>
          <p:nvPr>
            <p:ph idx="1"/>
          </p:nvPr>
        </p:nvSpPr>
        <p:spPr/>
        <p:txBody>
          <a:bodyPr>
            <a:normAutofit fontScale="85000" lnSpcReduction="20000"/>
          </a:bodyPr>
          <a:lstStyle/>
          <a:p>
            <a:r>
              <a:rPr lang="en-US" dirty="0"/>
              <a:t>#!/bin/bash</a:t>
            </a:r>
          </a:p>
          <a:p>
            <a:r>
              <a:rPr lang="en-US" dirty="0"/>
              <a:t># breaking out of a for loop</a:t>
            </a:r>
          </a:p>
          <a:p>
            <a:r>
              <a:rPr lang="en-US" dirty="0"/>
              <a:t>for var1 in 1 2 3 4 5 6 7 8 9 10</a:t>
            </a:r>
          </a:p>
          <a:p>
            <a:r>
              <a:rPr lang="en-US" dirty="0"/>
              <a:t>do</a:t>
            </a:r>
          </a:p>
          <a:p>
            <a:r>
              <a:rPr lang="en-US" dirty="0"/>
              <a:t>if [ $var1 -eq 5 ]</a:t>
            </a:r>
          </a:p>
          <a:p>
            <a:r>
              <a:rPr lang="en-US" dirty="0"/>
              <a:t>then</a:t>
            </a:r>
          </a:p>
          <a:p>
            <a:r>
              <a:rPr lang="en-US" dirty="0"/>
              <a:t>break</a:t>
            </a:r>
          </a:p>
          <a:p>
            <a:r>
              <a:rPr lang="en-US" dirty="0"/>
              <a:t>fi</a:t>
            </a:r>
          </a:p>
          <a:p>
            <a:r>
              <a:rPr lang="en-US" dirty="0"/>
              <a:t>echo "Iteration number: $var1"</a:t>
            </a:r>
          </a:p>
          <a:p>
            <a:r>
              <a:rPr lang="en-US" dirty="0"/>
              <a:t>done</a:t>
            </a:r>
          </a:p>
          <a:p>
            <a:r>
              <a:rPr lang="en-US" dirty="0"/>
              <a:t>echo "The for loop is completed"</a:t>
            </a:r>
          </a:p>
        </p:txBody>
      </p:sp>
    </p:spTree>
    <p:extLst>
      <p:ext uri="{BB962C8B-B14F-4D97-AF65-F5344CB8AC3E}">
        <p14:creationId xmlns:p14="http://schemas.microsoft.com/office/powerpoint/2010/main" val="2195108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036E-B1A4-1528-DE55-9F870D04E870}"/>
              </a:ext>
            </a:extLst>
          </p:cNvPr>
          <p:cNvSpPr>
            <a:spLocks noGrp="1"/>
          </p:cNvSpPr>
          <p:nvPr>
            <p:ph type="title"/>
          </p:nvPr>
        </p:nvSpPr>
        <p:spPr/>
        <p:txBody>
          <a:bodyPr/>
          <a:lstStyle/>
          <a:p>
            <a:r>
              <a:rPr lang="en-IN" dirty="0"/>
              <a:t>grep – Searching through text</a:t>
            </a:r>
          </a:p>
        </p:txBody>
      </p:sp>
      <p:sp>
        <p:nvSpPr>
          <p:cNvPr id="3" name="Content Placeholder 2">
            <a:extLst>
              <a:ext uri="{FF2B5EF4-FFF2-40B4-BE49-F238E27FC236}">
                <a16:creationId xmlns:a16="http://schemas.microsoft.com/office/drawing/2014/main" id="{8E7FCCE7-28A3-33A1-F1E5-82EE8A3459A3}"/>
              </a:ext>
            </a:extLst>
          </p:cNvPr>
          <p:cNvSpPr>
            <a:spLocks noGrp="1"/>
          </p:cNvSpPr>
          <p:nvPr>
            <p:ph sz="half" idx="1"/>
          </p:nvPr>
        </p:nvSpPr>
        <p:spPr/>
        <p:txBody>
          <a:bodyPr/>
          <a:lstStyle/>
          <a:p>
            <a:r>
              <a:rPr lang="en-US" dirty="0"/>
              <a:t>grep searches text files for the occurrence of a specified </a:t>
            </a:r>
            <a:r>
              <a:rPr lang="en-US" b="1" dirty="0"/>
              <a:t>regular expression </a:t>
            </a:r>
            <a:r>
              <a:rPr lang="en-US" dirty="0"/>
              <a:t>and outputs any line containing a match to standard output.</a:t>
            </a:r>
          </a:p>
          <a:p>
            <a:r>
              <a:rPr lang="en-US" dirty="0"/>
              <a:t>Has many options</a:t>
            </a:r>
          </a:p>
          <a:p>
            <a:endParaRPr lang="en-IN" dirty="0"/>
          </a:p>
        </p:txBody>
      </p:sp>
      <p:sp>
        <p:nvSpPr>
          <p:cNvPr id="8" name="Content Placeholder 7">
            <a:extLst>
              <a:ext uri="{FF2B5EF4-FFF2-40B4-BE49-F238E27FC236}">
                <a16:creationId xmlns:a16="http://schemas.microsoft.com/office/drawing/2014/main" id="{62A52D75-630C-DB37-4C4A-590B6BD519F9}"/>
              </a:ext>
            </a:extLst>
          </p:cNvPr>
          <p:cNvSpPr>
            <a:spLocks noGrp="1"/>
          </p:cNvSpPr>
          <p:nvPr>
            <p:ph sz="half" idx="2"/>
          </p:nvPr>
        </p:nvSpPr>
        <p:spPr/>
        <p:txBody>
          <a:bodyPr/>
          <a:lstStyle/>
          <a:p>
            <a:endParaRPr lang="en-IN" dirty="0"/>
          </a:p>
        </p:txBody>
      </p:sp>
      <p:pic>
        <p:nvPicPr>
          <p:cNvPr id="5" name="Picture 4">
            <a:extLst>
              <a:ext uri="{FF2B5EF4-FFF2-40B4-BE49-F238E27FC236}">
                <a16:creationId xmlns:a16="http://schemas.microsoft.com/office/drawing/2014/main" id="{E7F09F2F-0AE8-9AD6-A16E-06E690E9CF64}"/>
              </a:ext>
            </a:extLst>
          </p:cNvPr>
          <p:cNvPicPr>
            <a:picLocks noChangeAspect="1"/>
          </p:cNvPicPr>
          <p:nvPr/>
        </p:nvPicPr>
        <p:blipFill>
          <a:blip r:embed="rId2"/>
          <a:stretch>
            <a:fillRect/>
          </a:stretch>
        </p:blipFill>
        <p:spPr>
          <a:xfrm>
            <a:off x="6019800" y="1491656"/>
            <a:ext cx="5639090" cy="2292468"/>
          </a:xfrm>
          <a:prstGeom prst="rect">
            <a:avLst/>
          </a:prstGeom>
        </p:spPr>
      </p:pic>
      <p:pic>
        <p:nvPicPr>
          <p:cNvPr id="7" name="Picture 6">
            <a:extLst>
              <a:ext uri="{FF2B5EF4-FFF2-40B4-BE49-F238E27FC236}">
                <a16:creationId xmlns:a16="http://schemas.microsoft.com/office/drawing/2014/main" id="{B51E161C-D5B8-A5CC-DA05-B7907D11976D}"/>
              </a:ext>
            </a:extLst>
          </p:cNvPr>
          <p:cNvPicPr>
            <a:picLocks noChangeAspect="1"/>
          </p:cNvPicPr>
          <p:nvPr/>
        </p:nvPicPr>
        <p:blipFill>
          <a:blip r:embed="rId3"/>
          <a:stretch>
            <a:fillRect/>
          </a:stretch>
        </p:blipFill>
        <p:spPr>
          <a:xfrm>
            <a:off x="6019800" y="3747386"/>
            <a:ext cx="5740695" cy="2095608"/>
          </a:xfrm>
          <a:prstGeom prst="rect">
            <a:avLst/>
          </a:prstGeom>
        </p:spPr>
      </p:pic>
      <p:sp>
        <p:nvSpPr>
          <p:cNvPr id="4" name="TextBox 3">
            <a:extLst>
              <a:ext uri="{FF2B5EF4-FFF2-40B4-BE49-F238E27FC236}">
                <a16:creationId xmlns:a16="http://schemas.microsoft.com/office/drawing/2014/main" id="{A42783B0-8EC3-290C-DBC7-6CBE91A30DD8}"/>
              </a:ext>
            </a:extLst>
          </p:cNvPr>
          <p:cNvSpPr txBox="1"/>
          <p:nvPr/>
        </p:nvSpPr>
        <p:spPr>
          <a:xfrm>
            <a:off x="472611" y="4941870"/>
            <a:ext cx="4089115" cy="830997"/>
          </a:xfrm>
          <a:prstGeom prst="rect">
            <a:avLst/>
          </a:prstGeom>
          <a:solidFill>
            <a:schemeClr val="accent2">
              <a:lumMod val="40000"/>
              <a:lumOff val="60000"/>
            </a:schemeClr>
          </a:solidFill>
        </p:spPr>
        <p:txBody>
          <a:bodyPr wrap="square" rtlCol="0">
            <a:spAutoFit/>
          </a:bodyPr>
          <a:lstStyle/>
          <a:p>
            <a:r>
              <a:rPr lang="en-IN" sz="2400" b="1" dirty="0"/>
              <a:t>grep PATTERN file</a:t>
            </a:r>
          </a:p>
          <a:p>
            <a:r>
              <a:rPr lang="en-IN" sz="2400" b="1" dirty="0"/>
              <a:t>e.g. grep “tiger” animals.txt</a:t>
            </a:r>
          </a:p>
        </p:txBody>
      </p:sp>
    </p:spTree>
    <p:extLst>
      <p:ext uri="{BB962C8B-B14F-4D97-AF65-F5344CB8AC3E}">
        <p14:creationId xmlns:p14="http://schemas.microsoft.com/office/powerpoint/2010/main" val="2174245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592D-0A5E-E58E-7925-D235119CC32A}"/>
              </a:ext>
            </a:extLst>
          </p:cNvPr>
          <p:cNvSpPr>
            <a:spLocks noGrp="1"/>
          </p:cNvSpPr>
          <p:nvPr>
            <p:ph type="title"/>
          </p:nvPr>
        </p:nvSpPr>
        <p:spPr/>
        <p:txBody>
          <a:bodyPr/>
          <a:lstStyle/>
          <a:p>
            <a:r>
              <a:rPr lang="en-IN" dirty="0"/>
              <a:t>Another Example</a:t>
            </a:r>
          </a:p>
        </p:txBody>
      </p:sp>
      <p:sp>
        <p:nvSpPr>
          <p:cNvPr id="5" name="Content Placeholder 4">
            <a:extLst>
              <a:ext uri="{FF2B5EF4-FFF2-40B4-BE49-F238E27FC236}">
                <a16:creationId xmlns:a16="http://schemas.microsoft.com/office/drawing/2014/main" id="{44016669-49EE-28CC-0D43-6C8614FFB678}"/>
              </a:ext>
            </a:extLst>
          </p:cNvPr>
          <p:cNvSpPr>
            <a:spLocks noGrp="1"/>
          </p:cNvSpPr>
          <p:nvPr>
            <p:ph sz="half" idx="1"/>
          </p:nvPr>
        </p:nvSpPr>
        <p:spPr>
          <a:xfrm>
            <a:off x="838200" y="1825625"/>
            <a:ext cx="3672155" cy="4351338"/>
          </a:xfrm>
        </p:spPr>
        <p:txBody>
          <a:bodyPr>
            <a:normAutofit lnSpcReduction="10000"/>
          </a:bodyPr>
          <a:lstStyle/>
          <a:p>
            <a:r>
              <a:rPr lang="en-IN" dirty="0"/>
              <a:t>Create a </a:t>
            </a:r>
            <a:r>
              <a:rPr lang="en-IN" dirty="0" err="1"/>
              <a:t>test_grep</a:t>
            </a:r>
            <a:r>
              <a:rPr lang="en-IN" dirty="0"/>
              <a:t> directory in home/&lt;user name&gt; directory (e.g. /home/</a:t>
            </a:r>
            <a:r>
              <a:rPr lang="en-IN" dirty="0" err="1"/>
              <a:t>atul</a:t>
            </a:r>
            <a:r>
              <a:rPr lang="en-IN" dirty="0"/>
              <a:t>/</a:t>
            </a:r>
            <a:r>
              <a:rPr lang="en-IN" dirty="0" err="1"/>
              <a:t>test_grep</a:t>
            </a:r>
            <a:endParaRPr lang="en-IN" dirty="0"/>
          </a:p>
          <a:p>
            <a:r>
              <a:rPr lang="en-IN" dirty="0"/>
              <a:t>Create a file GreatGatsby.txt in home/</a:t>
            </a:r>
            <a:r>
              <a:rPr lang="en-IN" dirty="0" err="1"/>
              <a:t>atul</a:t>
            </a:r>
            <a:r>
              <a:rPr lang="en-IN" dirty="0"/>
              <a:t>/</a:t>
            </a:r>
            <a:r>
              <a:rPr lang="en-IN" dirty="0" err="1"/>
              <a:t>test_grep</a:t>
            </a:r>
            <a:r>
              <a:rPr lang="en-IN" dirty="0"/>
              <a:t> directory (Available at https://www.gutenberg.org/cache/epub/64317/pg64317.txt)</a:t>
            </a:r>
          </a:p>
        </p:txBody>
      </p:sp>
      <p:sp>
        <p:nvSpPr>
          <p:cNvPr id="6" name="Content Placeholder 5">
            <a:extLst>
              <a:ext uri="{FF2B5EF4-FFF2-40B4-BE49-F238E27FC236}">
                <a16:creationId xmlns:a16="http://schemas.microsoft.com/office/drawing/2014/main" id="{69BD4302-9FB9-125A-9328-CF8594DB114A}"/>
              </a:ext>
            </a:extLst>
          </p:cNvPr>
          <p:cNvSpPr>
            <a:spLocks noGrp="1"/>
          </p:cNvSpPr>
          <p:nvPr>
            <p:ph sz="half" idx="2"/>
          </p:nvPr>
        </p:nvSpPr>
        <p:spPr>
          <a:xfrm>
            <a:off x="4705564" y="1825625"/>
            <a:ext cx="6648236" cy="4351338"/>
          </a:xfrm>
        </p:spPr>
        <p:txBody>
          <a:bodyPr>
            <a:normAutofit lnSpcReduction="10000"/>
          </a:bodyPr>
          <a:lstStyle/>
          <a:p>
            <a:r>
              <a:rPr lang="en-IN" dirty="0"/>
              <a:t>grep “chapter” GreatGatsby.txt</a:t>
            </a:r>
          </a:p>
          <a:p>
            <a:endParaRPr lang="en-IN" dirty="0"/>
          </a:p>
          <a:p>
            <a:endParaRPr lang="en-IN" dirty="0"/>
          </a:p>
          <a:p>
            <a:r>
              <a:rPr lang="en-IN" dirty="0"/>
              <a:t>grep “Gatsby” GreatGatsby.txt</a:t>
            </a:r>
          </a:p>
          <a:p>
            <a:endParaRPr lang="en-IN" dirty="0"/>
          </a:p>
          <a:p>
            <a:endParaRPr lang="en-IN" dirty="0"/>
          </a:p>
          <a:p>
            <a:endParaRPr lang="en-IN" dirty="0"/>
          </a:p>
          <a:p>
            <a:pPr marL="0" indent="0">
              <a:buNone/>
            </a:pPr>
            <a:r>
              <a:rPr lang="en-IN" sz="2000" dirty="0"/>
              <a:t>… and many more lines</a:t>
            </a:r>
            <a:endParaRPr lang="en-IN" dirty="0"/>
          </a:p>
        </p:txBody>
      </p:sp>
      <p:pic>
        <p:nvPicPr>
          <p:cNvPr id="8" name="Picture 7">
            <a:extLst>
              <a:ext uri="{FF2B5EF4-FFF2-40B4-BE49-F238E27FC236}">
                <a16:creationId xmlns:a16="http://schemas.microsoft.com/office/drawing/2014/main" id="{184156C9-7A58-BDD7-9ED9-28C82391BFA0}"/>
              </a:ext>
            </a:extLst>
          </p:cNvPr>
          <p:cNvPicPr>
            <a:picLocks noChangeAspect="1"/>
          </p:cNvPicPr>
          <p:nvPr/>
        </p:nvPicPr>
        <p:blipFill>
          <a:blip r:embed="rId2"/>
          <a:stretch>
            <a:fillRect/>
          </a:stretch>
        </p:blipFill>
        <p:spPr>
          <a:xfrm>
            <a:off x="4356243" y="2471851"/>
            <a:ext cx="7306610" cy="487107"/>
          </a:xfrm>
          <a:prstGeom prst="rect">
            <a:avLst/>
          </a:prstGeom>
        </p:spPr>
      </p:pic>
      <p:pic>
        <p:nvPicPr>
          <p:cNvPr id="10" name="Picture 9">
            <a:extLst>
              <a:ext uri="{FF2B5EF4-FFF2-40B4-BE49-F238E27FC236}">
                <a16:creationId xmlns:a16="http://schemas.microsoft.com/office/drawing/2014/main" id="{032B40DD-9975-58A5-8C1D-2F2B986C3153}"/>
              </a:ext>
            </a:extLst>
          </p:cNvPr>
          <p:cNvPicPr>
            <a:picLocks noChangeAspect="1"/>
          </p:cNvPicPr>
          <p:nvPr/>
        </p:nvPicPr>
        <p:blipFill>
          <a:blip r:embed="rId3"/>
          <a:stretch>
            <a:fillRect/>
          </a:stretch>
        </p:blipFill>
        <p:spPr>
          <a:xfrm>
            <a:off x="4356243" y="3727278"/>
            <a:ext cx="6642441" cy="1149409"/>
          </a:xfrm>
          <a:prstGeom prst="rect">
            <a:avLst/>
          </a:prstGeom>
        </p:spPr>
      </p:pic>
    </p:spTree>
    <p:extLst>
      <p:ext uri="{BB962C8B-B14F-4D97-AF65-F5344CB8AC3E}">
        <p14:creationId xmlns:p14="http://schemas.microsoft.com/office/powerpoint/2010/main" val="1188531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3A72F7-EAA7-2A0F-378F-21FF1BD68267}"/>
              </a:ext>
            </a:extLst>
          </p:cNvPr>
          <p:cNvSpPr>
            <a:spLocks noGrp="1"/>
          </p:cNvSpPr>
          <p:nvPr>
            <p:ph type="title"/>
          </p:nvPr>
        </p:nvSpPr>
        <p:spPr/>
        <p:txBody>
          <a:bodyPr/>
          <a:lstStyle/>
          <a:p>
            <a:r>
              <a:rPr lang="en-IN" dirty="0"/>
              <a:t>More Examples</a:t>
            </a:r>
          </a:p>
        </p:txBody>
      </p:sp>
      <p:sp>
        <p:nvSpPr>
          <p:cNvPr id="6" name="Content Placeholder 5">
            <a:extLst>
              <a:ext uri="{FF2B5EF4-FFF2-40B4-BE49-F238E27FC236}">
                <a16:creationId xmlns:a16="http://schemas.microsoft.com/office/drawing/2014/main" id="{D950AA9C-9BBB-72E5-0FE1-A1C70B61A63F}"/>
              </a:ext>
            </a:extLst>
          </p:cNvPr>
          <p:cNvSpPr>
            <a:spLocks noGrp="1"/>
          </p:cNvSpPr>
          <p:nvPr>
            <p:ph idx="1"/>
          </p:nvPr>
        </p:nvSpPr>
        <p:spPr/>
        <p:txBody>
          <a:bodyPr/>
          <a:lstStyle/>
          <a:p>
            <a:r>
              <a:rPr lang="en-IN" dirty="0"/>
              <a:t>grep “ate” GreatGatsby.txt</a:t>
            </a:r>
          </a:p>
          <a:p>
            <a:pPr lvl="1"/>
            <a:r>
              <a:rPr lang="en-IN" dirty="0"/>
              <a:t>Shows all occurrences of the word ate, including text inside other words</a:t>
            </a:r>
          </a:p>
          <a:p>
            <a:pPr lvl="1"/>
            <a:endParaRPr lang="en-IN" dirty="0"/>
          </a:p>
          <a:p>
            <a:pPr lvl="1"/>
            <a:endParaRPr lang="en-IN" dirty="0"/>
          </a:p>
          <a:p>
            <a:pPr lvl="1"/>
            <a:endParaRPr lang="en-IN" dirty="0"/>
          </a:p>
          <a:p>
            <a:r>
              <a:rPr lang="en-IN" dirty="0"/>
              <a:t>To restrict to whole words only:</a:t>
            </a:r>
          </a:p>
          <a:p>
            <a:r>
              <a:rPr lang="en-IN" dirty="0"/>
              <a:t>grep -w “ate” GreatGatsby.txt</a:t>
            </a:r>
          </a:p>
        </p:txBody>
      </p:sp>
      <p:pic>
        <p:nvPicPr>
          <p:cNvPr id="8" name="Picture 7">
            <a:extLst>
              <a:ext uri="{FF2B5EF4-FFF2-40B4-BE49-F238E27FC236}">
                <a16:creationId xmlns:a16="http://schemas.microsoft.com/office/drawing/2014/main" id="{09CAF674-7171-493C-488C-8CBB2AE8DE24}"/>
              </a:ext>
            </a:extLst>
          </p:cNvPr>
          <p:cNvPicPr>
            <a:picLocks noChangeAspect="1"/>
          </p:cNvPicPr>
          <p:nvPr/>
        </p:nvPicPr>
        <p:blipFill>
          <a:blip r:embed="rId2"/>
          <a:stretch>
            <a:fillRect/>
          </a:stretch>
        </p:blipFill>
        <p:spPr>
          <a:xfrm>
            <a:off x="1370007" y="2811314"/>
            <a:ext cx="6451932" cy="927148"/>
          </a:xfrm>
          <a:prstGeom prst="rect">
            <a:avLst/>
          </a:prstGeom>
        </p:spPr>
      </p:pic>
      <p:pic>
        <p:nvPicPr>
          <p:cNvPr id="10" name="Picture 9">
            <a:extLst>
              <a:ext uri="{FF2B5EF4-FFF2-40B4-BE49-F238E27FC236}">
                <a16:creationId xmlns:a16="http://schemas.microsoft.com/office/drawing/2014/main" id="{9BA2DD92-4243-25D0-C19C-58C01259E715}"/>
              </a:ext>
            </a:extLst>
          </p:cNvPr>
          <p:cNvPicPr>
            <a:picLocks noChangeAspect="1"/>
          </p:cNvPicPr>
          <p:nvPr/>
        </p:nvPicPr>
        <p:blipFill>
          <a:blip r:embed="rId3"/>
          <a:stretch>
            <a:fillRect/>
          </a:stretch>
        </p:blipFill>
        <p:spPr>
          <a:xfrm>
            <a:off x="1497013" y="5146154"/>
            <a:ext cx="8819902" cy="1165745"/>
          </a:xfrm>
          <a:prstGeom prst="rect">
            <a:avLst/>
          </a:prstGeom>
        </p:spPr>
      </p:pic>
    </p:spTree>
    <p:extLst>
      <p:ext uri="{BB962C8B-B14F-4D97-AF65-F5344CB8AC3E}">
        <p14:creationId xmlns:p14="http://schemas.microsoft.com/office/powerpoint/2010/main" val="42035747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9D82A-F860-C8DD-8FA1-0FE0B89BD4C5}"/>
              </a:ext>
            </a:extLst>
          </p:cNvPr>
          <p:cNvSpPr>
            <a:spLocks noGrp="1"/>
          </p:cNvSpPr>
          <p:nvPr>
            <p:ph type="title"/>
          </p:nvPr>
        </p:nvSpPr>
        <p:spPr/>
        <p:txBody>
          <a:bodyPr/>
          <a:lstStyle/>
          <a:p>
            <a:r>
              <a:rPr lang="en-IN" dirty="0"/>
              <a:t>Sessions 4-6: Process Management</a:t>
            </a:r>
          </a:p>
        </p:txBody>
      </p:sp>
      <p:sp>
        <p:nvSpPr>
          <p:cNvPr id="5" name="Text Placeholder 4">
            <a:extLst>
              <a:ext uri="{FF2B5EF4-FFF2-40B4-BE49-F238E27FC236}">
                <a16:creationId xmlns:a16="http://schemas.microsoft.com/office/drawing/2014/main" id="{22BF2D3B-1ABB-9389-35C2-A33E72E07AE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6763759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B0E0C3-0258-777B-60F6-1D77CDEAB2E6}"/>
              </a:ext>
            </a:extLst>
          </p:cNvPr>
          <p:cNvSpPr>
            <a:spLocks noGrp="1"/>
          </p:cNvSpPr>
          <p:nvPr>
            <p:ph type="title"/>
          </p:nvPr>
        </p:nvSpPr>
        <p:spPr/>
        <p:txBody>
          <a:bodyPr/>
          <a:lstStyle/>
          <a:p>
            <a:r>
              <a:rPr lang="en-IN" dirty="0"/>
              <a:t>Program and Process</a:t>
            </a:r>
          </a:p>
        </p:txBody>
      </p:sp>
      <p:sp>
        <p:nvSpPr>
          <p:cNvPr id="5" name="Content Placeholder 4">
            <a:extLst>
              <a:ext uri="{FF2B5EF4-FFF2-40B4-BE49-F238E27FC236}">
                <a16:creationId xmlns:a16="http://schemas.microsoft.com/office/drawing/2014/main" id="{4BB0FE6E-F9E7-EB6B-B955-0FFE45F1DFB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F58D812C-5E6C-3C2B-F820-80AE932AC1BC}"/>
              </a:ext>
            </a:extLst>
          </p:cNvPr>
          <p:cNvPicPr>
            <a:picLocks noChangeAspect="1"/>
          </p:cNvPicPr>
          <p:nvPr/>
        </p:nvPicPr>
        <p:blipFill>
          <a:blip r:embed="rId2"/>
          <a:stretch>
            <a:fillRect/>
          </a:stretch>
        </p:blipFill>
        <p:spPr>
          <a:xfrm>
            <a:off x="838200" y="1997227"/>
            <a:ext cx="10561139" cy="3602187"/>
          </a:xfrm>
          <a:prstGeom prst="rect">
            <a:avLst/>
          </a:prstGeom>
        </p:spPr>
      </p:pic>
    </p:spTree>
    <p:extLst>
      <p:ext uri="{BB962C8B-B14F-4D97-AF65-F5344CB8AC3E}">
        <p14:creationId xmlns:p14="http://schemas.microsoft.com/office/powerpoint/2010/main" val="14503746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0F53-8C63-0857-4D5B-993E30569B37}"/>
              </a:ext>
            </a:extLst>
          </p:cNvPr>
          <p:cNvSpPr>
            <a:spLocks noGrp="1"/>
          </p:cNvSpPr>
          <p:nvPr>
            <p:ph type="title"/>
          </p:nvPr>
        </p:nvSpPr>
        <p:spPr/>
        <p:txBody>
          <a:bodyPr/>
          <a:lstStyle/>
          <a:p>
            <a:r>
              <a:rPr lang="en-IN" dirty="0"/>
              <a:t>Process Concept</a:t>
            </a:r>
          </a:p>
        </p:txBody>
      </p:sp>
      <p:sp>
        <p:nvSpPr>
          <p:cNvPr id="3" name="Content Placeholder 2">
            <a:extLst>
              <a:ext uri="{FF2B5EF4-FFF2-40B4-BE49-F238E27FC236}">
                <a16:creationId xmlns:a16="http://schemas.microsoft.com/office/drawing/2014/main" id="{347DAF26-2F4C-BA83-0EDE-DEA24E652113}"/>
              </a:ext>
            </a:extLst>
          </p:cNvPr>
          <p:cNvSpPr>
            <a:spLocks noGrp="1"/>
          </p:cNvSpPr>
          <p:nvPr>
            <p:ph idx="1"/>
          </p:nvPr>
        </p:nvSpPr>
        <p:spPr/>
        <p:txBody>
          <a:bodyPr>
            <a:normAutofit fontScale="85000" lnSpcReduction="20000"/>
          </a:bodyPr>
          <a:lstStyle/>
          <a:p>
            <a:r>
              <a:rPr lang="en-US" dirty="0"/>
              <a:t>A </a:t>
            </a:r>
            <a:r>
              <a:rPr lang="en-US" b="1" dirty="0"/>
              <a:t>process </a:t>
            </a:r>
            <a:r>
              <a:rPr lang="en-US" dirty="0"/>
              <a:t>is a program in execution. It is a unit of work within the system. Program is a passive entity, process is an active entity.</a:t>
            </a:r>
          </a:p>
          <a:p>
            <a:r>
              <a:rPr lang="en-US" dirty="0"/>
              <a:t>Process needs resources to accomplish its task</a:t>
            </a:r>
          </a:p>
          <a:p>
            <a:pPr lvl="1"/>
            <a:r>
              <a:rPr lang="en-US" dirty="0"/>
              <a:t>CPU, memory, I/O, files</a:t>
            </a:r>
          </a:p>
          <a:p>
            <a:pPr lvl="1"/>
            <a:r>
              <a:rPr lang="en-US" dirty="0"/>
              <a:t>Initialization data</a:t>
            </a:r>
          </a:p>
          <a:p>
            <a:r>
              <a:rPr lang="en-US" dirty="0"/>
              <a:t>Process termination requires reclaim of any reusable resources</a:t>
            </a:r>
          </a:p>
          <a:p>
            <a:r>
              <a:rPr lang="en-US" dirty="0"/>
              <a:t>Single-threaded process has one </a:t>
            </a:r>
            <a:r>
              <a:rPr lang="en-US" b="1" dirty="0"/>
              <a:t>Program Counter (PC) </a:t>
            </a:r>
            <a:r>
              <a:rPr lang="en-US" dirty="0"/>
              <a:t>specifying location of next instruction to execute</a:t>
            </a:r>
          </a:p>
          <a:p>
            <a:pPr lvl="1"/>
            <a:r>
              <a:rPr lang="en-US" dirty="0"/>
              <a:t>Process executes instructions sequentially, one at a time, until completion</a:t>
            </a:r>
          </a:p>
          <a:p>
            <a:r>
              <a:rPr lang="en-US" dirty="0"/>
              <a:t>Multi-threaded process has one program counter per thread</a:t>
            </a:r>
          </a:p>
          <a:p>
            <a:r>
              <a:rPr lang="en-US" dirty="0"/>
              <a:t>Typically system has many processes, some user, some operating system running concurrently on one or more CPUs</a:t>
            </a:r>
          </a:p>
          <a:p>
            <a:pPr lvl="1"/>
            <a:r>
              <a:rPr lang="en-US" dirty="0"/>
              <a:t>Concurrency by multiplexing the CPUs among the processes / threads</a:t>
            </a:r>
          </a:p>
        </p:txBody>
      </p:sp>
    </p:spTree>
    <p:extLst>
      <p:ext uri="{BB962C8B-B14F-4D97-AF65-F5344CB8AC3E}">
        <p14:creationId xmlns:p14="http://schemas.microsoft.com/office/powerpoint/2010/main" val="72951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24B0-0009-7131-DB9D-8B46FF4D66B3}"/>
              </a:ext>
            </a:extLst>
          </p:cNvPr>
          <p:cNvSpPr>
            <a:spLocks noGrp="1"/>
          </p:cNvSpPr>
          <p:nvPr>
            <p:ph type="title"/>
          </p:nvPr>
        </p:nvSpPr>
        <p:spPr/>
        <p:txBody>
          <a:bodyPr/>
          <a:lstStyle/>
          <a:p>
            <a:r>
              <a:rPr lang="en-IN" dirty="0"/>
              <a:t>Process Management</a:t>
            </a:r>
          </a:p>
        </p:txBody>
      </p:sp>
      <p:sp>
        <p:nvSpPr>
          <p:cNvPr id="3" name="Content Placeholder 2">
            <a:extLst>
              <a:ext uri="{FF2B5EF4-FFF2-40B4-BE49-F238E27FC236}">
                <a16:creationId xmlns:a16="http://schemas.microsoft.com/office/drawing/2014/main" id="{2E8F4584-25E6-9A5D-E23F-C961772F461F}"/>
              </a:ext>
            </a:extLst>
          </p:cNvPr>
          <p:cNvSpPr>
            <a:spLocks noGrp="1"/>
          </p:cNvSpPr>
          <p:nvPr>
            <p:ph idx="1"/>
          </p:nvPr>
        </p:nvSpPr>
        <p:spPr/>
        <p:txBody>
          <a:bodyPr/>
          <a:lstStyle/>
          <a:p>
            <a:r>
              <a:rPr lang="en-US" dirty="0"/>
              <a:t>Creating and deleting both user and system processes</a:t>
            </a:r>
          </a:p>
          <a:p>
            <a:r>
              <a:rPr lang="en-US" dirty="0"/>
              <a:t>Suspending and resuming processes</a:t>
            </a:r>
          </a:p>
          <a:p>
            <a:r>
              <a:rPr lang="en-US" dirty="0"/>
              <a:t>Providing mechanisms for process synchronization</a:t>
            </a:r>
          </a:p>
          <a:p>
            <a:r>
              <a:rPr lang="en-US" dirty="0"/>
              <a:t>Providing mechanisms for process communication</a:t>
            </a:r>
          </a:p>
          <a:p>
            <a:r>
              <a:rPr lang="en-US" dirty="0"/>
              <a:t>Providing mechanisms for deadlock handling</a:t>
            </a:r>
          </a:p>
        </p:txBody>
      </p:sp>
    </p:spTree>
    <p:extLst>
      <p:ext uri="{BB962C8B-B14F-4D97-AF65-F5344CB8AC3E}">
        <p14:creationId xmlns:p14="http://schemas.microsoft.com/office/powerpoint/2010/main" val="20067930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888C-6CED-9C87-1D21-1075E85551C4}"/>
              </a:ext>
            </a:extLst>
          </p:cNvPr>
          <p:cNvSpPr>
            <a:spLocks noGrp="1"/>
          </p:cNvSpPr>
          <p:nvPr>
            <p:ph type="title"/>
          </p:nvPr>
        </p:nvSpPr>
        <p:spPr/>
        <p:txBody>
          <a:bodyPr/>
          <a:lstStyle/>
          <a:p>
            <a:r>
              <a:rPr lang="en-IN" dirty="0"/>
              <a:t>Process in Memory</a:t>
            </a:r>
          </a:p>
        </p:txBody>
      </p:sp>
      <p:sp>
        <p:nvSpPr>
          <p:cNvPr id="3" name="Content Placeholder 2">
            <a:extLst>
              <a:ext uri="{FF2B5EF4-FFF2-40B4-BE49-F238E27FC236}">
                <a16:creationId xmlns:a16="http://schemas.microsoft.com/office/drawing/2014/main" id="{EEC7FD55-F134-E0F3-4B68-52CA8BA2808F}"/>
              </a:ext>
            </a:extLst>
          </p:cNvPr>
          <p:cNvSpPr>
            <a:spLocks noGrp="1"/>
          </p:cNvSpPr>
          <p:nvPr>
            <p:ph idx="1"/>
          </p:nvPr>
        </p:nvSpPr>
        <p:spPr/>
        <p:txBody>
          <a:bodyPr/>
          <a:lstStyle/>
          <a:p>
            <a:r>
              <a:rPr lang="en-US" dirty="0"/>
              <a:t>A process includes:</a:t>
            </a:r>
          </a:p>
          <a:p>
            <a:pPr lvl="1"/>
            <a:r>
              <a:rPr lang="en-US" dirty="0"/>
              <a:t>program counter </a:t>
            </a:r>
          </a:p>
          <a:p>
            <a:pPr lvl="1"/>
            <a:r>
              <a:rPr lang="en-US" dirty="0"/>
              <a:t>stack</a:t>
            </a:r>
          </a:p>
          <a:p>
            <a:pPr lvl="1"/>
            <a:r>
              <a:rPr lang="en-US" dirty="0"/>
              <a:t>data section</a:t>
            </a:r>
          </a:p>
          <a:p>
            <a:endParaRPr lang="en-US" dirty="0"/>
          </a:p>
          <a:p>
            <a:endParaRPr lang="en-IN" dirty="0"/>
          </a:p>
        </p:txBody>
      </p:sp>
      <p:pic>
        <p:nvPicPr>
          <p:cNvPr id="5" name="Picture 4">
            <a:extLst>
              <a:ext uri="{FF2B5EF4-FFF2-40B4-BE49-F238E27FC236}">
                <a16:creationId xmlns:a16="http://schemas.microsoft.com/office/drawing/2014/main" id="{51776DB1-E6AF-D620-604D-A34C9BBFB9BA}"/>
              </a:ext>
            </a:extLst>
          </p:cNvPr>
          <p:cNvPicPr>
            <a:picLocks noChangeAspect="1"/>
          </p:cNvPicPr>
          <p:nvPr/>
        </p:nvPicPr>
        <p:blipFill>
          <a:blip r:embed="rId2"/>
          <a:stretch>
            <a:fillRect/>
          </a:stretch>
        </p:blipFill>
        <p:spPr>
          <a:xfrm>
            <a:off x="5576436" y="1383836"/>
            <a:ext cx="3413452" cy="5167776"/>
          </a:xfrm>
          <a:prstGeom prst="rect">
            <a:avLst/>
          </a:prstGeom>
        </p:spPr>
      </p:pic>
    </p:spTree>
    <p:extLst>
      <p:ext uri="{BB962C8B-B14F-4D97-AF65-F5344CB8AC3E}">
        <p14:creationId xmlns:p14="http://schemas.microsoft.com/office/powerpoint/2010/main" val="60802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B5C6-9150-0F78-CB8E-14E672CA36EA}"/>
              </a:ext>
            </a:extLst>
          </p:cNvPr>
          <p:cNvSpPr>
            <a:spLocks noGrp="1"/>
          </p:cNvSpPr>
          <p:nvPr>
            <p:ph type="title"/>
          </p:nvPr>
        </p:nvSpPr>
        <p:spPr/>
        <p:txBody>
          <a:bodyPr/>
          <a:lstStyle/>
          <a:p>
            <a:r>
              <a:rPr lang="en-IN" dirty="0"/>
              <a:t>Computer System Structure – 4 Components</a:t>
            </a:r>
          </a:p>
        </p:txBody>
      </p:sp>
      <p:sp>
        <p:nvSpPr>
          <p:cNvPr id="3" name="Content Placeholder 2">
            <a:extLst>
              <a:ext uri="{FF2B5EF4-FFF2-40B4-BE49-F238E27FC236}">
                <a16:creationId xmlns:a16="http://schemas.microsoft.com/office/drawing/2014/main" id="{436DB9AA-89A6-B791-227E-F4339386CE2E}"/>
              </a:ext>
            </a:extLst>
          </p:cNvPr>
          <p:cNvSpPr>
            <a:spLocks noGrp="1"/>
          </p:cNvSpPr>
          <p:nvPr>
            <p:ph idx="1"/>
          </p:nvPr>
        </p:nvSpPr>
        <p:spPr/>
        <p:txBody>
          <a:bodyPr>
            <a:normAutofit/>
          </a:bodyPr>
          <a:lstStyle/>
          <a:p>
            <a:r>
              <a:rPr lang="en-US" b="1" dirty="0"/>
              <a:t>Hardware </a:t>
            </a:r>
            <a:r>
              <a:rPr lang="en-US" dirty="0"/>
              <a:t>– Provides basic computing resources</a:t>
            </a:r>
          </a:p>
          <a:p>
            <a:pPr lvl="1"/>
            <a:r>
              <a:rPr lang="en-US" dirty="0"/>
              <a:t>CPU, memory, I/O devices</a:t>
            </a:r>
          </a:p>
          <a:p>
            <a:r>
              <a:rPr lang="en-US" b="1" dirty="0"/>
              <a:t>Operating system</a:t>
            </a:r>
            <a:r>
              <a:rPr lang="en-US" dirty="0"/>
              <a:t> - Controls and coordinates use of hardware among various applications and users</a:t>
            </a:r>
            <a:endParaRPr lang="en-US" b="1" dirty="0"/>
          </a:p>
          <a:p>
            <a:r>
              <a:rPr lang="en-US" b="1" dirty="0"/>
              <a:t>Application programs </a:t>
            </a:r>
            <a:r>
              <a:rPr lang="en-US" dirty="0"/>
              <a:t>– Define the ways in which the system resources are used to solve the computing problems of the users</a:t>
            </a:r>
          </a:p>
          <a:p>
            <a:pPr lvl="1"/>
            <a:r>
              <a:rPr lang="en-US" dirty="0"/>
              <a:t>Word processors, compilers, web browsers, database systems, video games</a:t>
            </a:r>
          </a:p>
          <a:p>
            <a:r>
              <a:rPr lang="en-US" b="1" dirty="0"/>
              <a:t>Users</a:t>
            </a:r>
            <a:r>
              <a:rPr lang="en-US" dirty="0"/>
              <a:t> - People, machines, other computers</a:t>
            </a:r>
          </a:p>
          <a:p>
            <a:r>
              <a:rPr lang="en-US" i="1" dirty="0"/>
              <a:t>See next slide for a diagram</a:t>
            </a:r>
            <a:endParaRPr lang="en-IN" i="1" dirty="0"/>
          </a:p>
        </p:txBody>
      </p:sp>
    </p:spTree>
    <p:extLst>
      <p:ext uri="{BB962C8B-B14F-4D97-AF65-F5344CB8AC3E}">
        <p14:creationId xmlns:p14="http://schemas.microsoft.com/office/powerpoint/2010/main" val="12067945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5FEB-8032-0486-AD06-1C75FF032B7A}"/>
              </a:ext>
            </a:extLst>
          </p:cNvPr>
          <p:cNvSpPr>
            <a:spLocks noGrp="1"/>
          </p:cNvSpPr>
          <p:nvPr>
            <p:ph type="title"/>
          </p:nvPr>
        </p:nvSpPr>
        <p:spPr/>
        <p:txBody>
          <a:bodyPr/>
          <a:lstStyle/>
          <a:p>
            <a:r>
              <a:rPr lang="en-IN" dirty="0"/>
              <a:t>Process States</a:t>
            </a:r>
          </a:p>
        </p:txBody>
      </p:sp>
      <p:sp>
        <p:nvSpPr>
          <p:cNvPr id="3" name="Content Placeholder 2">
            <a:extLst>
              <a:ext uri="{FF2B5EF4-FFF2-40B4-BE49-F238E27FC236}">
                <a16:creationId xmlns:a16="http://schemas.microsoft.com/office/drawing/2014/main" id="{91F7F9E1-C0E2-9203-2BD4-B6DFC1493981}"/>
              </a:ext>
            </a:extLst>
          </p:cNvPr>
          <p:cNvSpPr>
            <a:spLocks noGrp="1"/>
          </p:cNvSpPr>
          <p:nvPr>
            <p:ph sz="half" idx="1"/>
          </p:nvPr>
        </p:nvSpPr>
        <p:spPr/>
        <p:txBody>
          <a:bodyPr>
            <a:normAutofit lnSpcReduction="10000"/>
          </a:bodyPr>
          <a:lstStyle/>
          <a:p>
            <a:r>
              <a:rPr lang="en-US" b="1" dirty="0"/>
              <a:t>new</a:t>
            </a:r>
            <a:r>
              <a:rPr lang="en-US" dirty="0"/>
              <a:t>:  The process is being created</a:t>
            </a:r>
          </a:p>
          <a:p>
            <a:r>
              <a:rPr lang="en-US" b="1" dirty="0"/>
              <a:t>running</a:t>
            </a:r>
            <a:r>
              <a:rPr lang="en-US" dirty="0"/>
              <a:t>:  Instructions are being executed</a:t>
            </a:r>
          </a:p>
          <a:p>
            <a:r>
              <a:rPr lang="en-US" b="1" dirty="0"/>
              <a:t>waiting</a:t>
            </a:r>
            <a:r>
              <a:rPr lang="en-US" dirty="0"/>
              <a:t>:  The process is waiting for some event to occur</a:t>
            </a:r>
          </a:p>
          <a:p>
            <a:r>
              <a:rPr lang="en-US" b="1" dirty="0"/>
              <a:t>ready</a:t>
            </a:r>
            <a:r>
              <a:rPr lang="en-US" dirty="0"/>
              <a:t>:  The process is waiting to be assigned to a processor</a:t>
            </a:r>
          </a:p>
          <a:p>
            <a:r>
              <a:rPr lang="en-US" b="1" dirty="0"/>
              <a:t>terminated</a:t>
            </a:r>
            <a:r>
              <a:rPr lang="en-US" dirty="0"/>
              <a:t>:  The process has finished execution</a:t>
            </a:r>
          </a:p>
        </p:txBody>
      </p:sp>
      <p:sp>
        <p:nvSpPr>
          <p:cNvPr id="4" name="Content Placeholder 3">
            <a:extLst>
              <a:ext uri="{FF2B5EF4-FFF2-40B4-BE49-F238E27FC236}">
                <a16:creationId xmlns:a16="http://schemas.microsoft.com/office/drawing/2014/main" id="{B6D34C92-BD70-0081-86A0-38452D679CB4}"/>
              </a:ext>
            </a:extLst>
          </p:cNvPr>
          <p:cNvSpPr>
            <a:spLocks noGrp="1"/>
          </p:cNvSpPr>
          <p:nvPr>
            <p:ph sz="half" idx="2"/>
          </p:nvPr>
        </p:nvSpPr>
        <p:spPr/>
        <p:txBody>
          <a:bodyPr>
            <a:normAutofit lnSpcReduction="10000"/>
          </a:bodyPr>
          <a:lstStyle/>
          <a:p>
            <a:endParaRPr lang="en-IN"/>
          </a:p>
        </p:txBody>
      </p:sp>
      <p:pic>
        <p:nvPicPr>
          <p:cNvPr id="11" name="Picture 8">
            <a:extLst>
              <a:ext uri="{FF2B5EF4-FFF2-40B4-BE49-F238E27FC236}">
                <a16:creationId xmlns:a16="http://schemas.microsoft.com/office/drawing/2014/main" id="{05BB8854-1249-6D6F-BE5B-074C79981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9" t="24142" r="690" b="24419"/>
          <a:stretch>
            <a:fillRect/>
          </a:stretch>
        </p:blipFill>
        <p:spPr bwMode="auto">
          <a:xfrm>
            <a:off x="6172200" y="2384093"/>
            <a:ext cx="5354602" cy="2089813"/>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200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3EB719-5A96-A5DA-4F8F-A9D828C30E13}"/>
              </a:ext>
            </a:extLst>
          </p:cNvPr>
          <p:cNvSpPr>
            <a:spLocks noGrp="1"/>
          </p:cNvSpPr>
          <p:nvPr>
            <p:ph type="title"/>
          </p:nvPr>
        </p:nvSpPr>
        <p:spPr/>
        <p:txBody>
          <a:bodyPr/>
          <a:lstStyle/>
          <a:p>
            <a:r>
              <a:rPr lang="en-IN" dirty="0"/>
              <a:t>Process Control Block (PCB)</a:t>
            </a:r>
          </a:p>
        </p:txBody>
      </p:sp>
      <p:sp>
        <p:nvSpPr>
          <p:cNvPr id="6" name="Content Placeholder 5">
            <a:extLst>
              <a:ext uri="{FF2B5EF4-FFF2-40B4-BE49-F238E27FC236}">
                <a16:creationId xmlns:a16="http://schemas.microsoft.com/office/drawing/2014/main" id="{F37ED2C3-BB30-4B0D-B58F-3AA7728425BC}"/>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1B5B7CE-79BE-EAB9-A07A-30EF7D0D1737}"/>
              </a:ext>
            </a:extLst>
          </p:cNvPr>
          <p:cNvPicPr>
            <a:picLocks noChangeAspect="1"/>
          </p:cNvPicPr>
          <p:nvPr/>
        </p:nvPicPr>
        <p:blipFill>
          <a:blip r:embed="rId2"/>
          <a:stretch>
            <a:fillRect/>
          </a:stretch>
        </p:blipFill>
        <p:spPr>
          <a:xfrm>
            <a:off x="3994964" y="1380938"/>
            <a:ext cx="3053109" cy="4796025"/>
          </a:xfrm>
          <a:prstGeom prst="rect">
            <a:avLst/>
          </a:prstGeom>
        </p:spPr>
      </p:pic>
    </p:spTree>
    <p:extLst>
      <p:ext uri="{BB962C8B-B14F-4D97-AF65-F5344CB8AC3E}">
        <p14:creationId xmlns:p14="http://schemas.microsoft.com/office/powerpoint/2010/main" val="26618089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D1D3-964C-5F1C-6260-0A00AD78F9F9}"/>
              </a:ext>
            </a:extLst>
          </p:cNvPr>
          <p:cNvSpPr>
            <a:spLocks noGrp="1"/>
          </p:cNvSpPr>
          <p:nvPr>
            <p:ph type="title"/>
          </p:nvPr>
        </p:nvSpPr>
        <p:spPr/>
        <p:txBody>
          <a:bodyPr/>
          <a:lstStyle/>
          <a:p>
            <a:r>
              <a:rPr lang="en-IN" dirty="0"/>
              <a:t>Process Scheduling</a:t>
            </a:r>
          </a:p>
        </p:txBody>
      </p:sp>
      <p:sp>
        <p:nvSpPr>
          <p:cNvPr id="3" name="Content Placeholder 2">
            <a:extLst>
              <a:ext uri="{FF2B5EF4-FFF2-40B4-BE49-F238E27FC236}">
                <a16:creationId xmlns:a16="http://schemas.microsoft.com/office/drawing/2014/main" id="{4E8723E4-8D61-68D3-B29D-6D4C5594B05B}"/>
              </a:ext>
            </a:extLst>
          </p:cNvPr>
          <p:cNvSpPr>
            <a:spLocks noGrp="1"/>
          </p:cNvSpPr>
          <p:nvPr>
            <p:ph idx="1"/>
          </p:nvPr>
        </p:nvSpPr>
        <p:spPr/>
        <p:txBody>
          <a:bodyPr/>
          <a:lstStyle/>
          <a:p>
            <a:r>
              <a:rPr lang="en-US" b="1" dirty="0"/>
              <a:t>Process scheduling </a:t>
            </a:r>
            <a:r>
              <a:rPr lang="en-US" dirty="0"/>
              <a:t>is the activity of the process manager that handles the removal of the running process from the CPU and the selection of another process on the basis of a particular strategy.</a:t>
            </a:r>
          </a:p>
          <a:p>
            <a:r>
              <a:rPr lang="en-US" dirty="0"/>
              <a:t>Process scheduling is an essential part of a </a:t>
            </a:r>
            <a:r>
              <a:rPr lang="en-US" b="1" dirty="0"/>
              <a:t>Multiprogramming operating system</a:t>
            </a:r>
            <a:r>
              <a:rPr lang="en-US" dirty="0"/>
              <a:t>. </a:t>
            </a:r>
          </a:p>
          <a:p>
            <a:r>
              <a:rPr lang="en-US" dirty="0"/>
              <a:t>Such operating systems allow more than one process to be loaded into the executable memory at a time and loaded processes share the CPU one after the other using </a:t>
            </a:r>
            <a:r>
              <a:rPr lang="en-US" b="1" dirty="0"/>
              <a:t>time multiplexing</a:t>
            </a:r>
            <a:r>
              <a:rPr lang="en-US" dirty="0"/>
              <a:t>.</a:t>
            </a:r>
          </a:p>
          <a:p>
            <a:endParaRPr lang="en-IN" dirty="0"/>
          </a:p>
        </p:txBody>
      </p:sp>
    </p:spTree>
    <p:extLst>
      <p:ext uri="{BB962C8B-B14F-4D97-AF65-F5344CB8AC3E}">
        <p14:creationId xmlns:p14="http://schemas.microsoft.com/office/powerpoint/2010/main" val="31161601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58F6D-0EB2-595D-46DD-49BCAA95F98D}"/>
              </a:ext>
            </a:extLst>
          </p:cNvPr>
          <p:cNvSpPr>
            <a:spLocks noGrp="1"/>
          </p:cNvSpPr>
          <p:nvPr>
            <p:ph type="title"/>
          </p:nvPr>
        </p:nvSpPr>
        <p:spPr/>
        <p:txBody>
          <a:bodyPr/>
          <a:lstStyle/>
          <a:p>
            <a:r>
              <a:rPr lang="en-IN" dirty="0"/>
              <a:t>Scheduling Queues</a:t>
            </a:r>
          </a:p>
        </p:txBody>
      </p:sp>
      <p:sp>
        <p:nvSpPr>
          <p:cNvPr id="3" name="Content Placeholder 2">
            <a:extLst>
              <a:ext uri="{FF2B5EF4-FFF2-40B4-BE49-F238E27FC236}">
                <a16:creationId xmlns:a16="http://schemas.microsoft.com/office/drawing/2014/main" id="{95AB5339-82D7-F1CC-5E0D-D0F3482E8B1C}"/>
              </a:ext>
            </a:extLst>
          </p:cNvPr>
          <p:cNvSpPr>
            <a:spLocks noGrp="1"/>
          </p:cNvSpPr>
          <p:nvPr>
            <p:ph idx="1"/>
          </p:nvPr>
        </p:nvSpPr>
        <p:spPr/>
        <p:txBody>
          <a:bodyPr/>
          <a:lstStyle/>
          <a:p>
            <a:r>
              <a:rPr lang="en-US" b="1" dirty="0"/>
              <a:t>Scheduling queues </a:t>
            </a:r>
            <a:r>
              <a:rPr lang="en-US" dirty="0"/>
              <a:t>refers to queues of processes or devices. </a:t>
            </a:r>
          </a:p>
          <a:p>
            <a:r>
              <a:rPr lang="en-US" dirty="0"/>
              <a:t>When a process enters into the system, then this process is put into a scheduling queue (also called as </a:t>
            </a:r>
            <a:r>
              <a:rPr lang="en-US" b="1" dirty="0"/>
              <a:t>job queue</a:t>
            </a:r>
            <a:r>
              <a:rPr lang="en-US" dirty="0"/>
              <a:t>). </a:t>
            </a:r>
          </a:p>
          <a:p>
            <a:r>
              <a:rPr lang="en-US" dirty="0"/>
              <a:t>This queue consists of all processes in the system. </a:t>
            </a:r>
          </a:p>
          <a:p>
            <a:r>
              <a:rPr lang="en-US" dirty="0"/>
              <a:t>The operating system also maintains other queues such as device queue. Device queue is a queue for which multiple processes are waiting for a particular I/O device. Each device has its own device queue.</a:t>
            </a:r>
          </a:p>
          <a:p>
            <a:endParaRPr lang="en-IN" dirty="0"/>
          </a:p>
        </p:txBody>
      </p:sp>
    </p:spTree>
    <p:extLst>
      <p:ext uri="{BB962C8B-B14F-4D97-AF65-F5344CB8AC3E}">
        <p14:creationId xmlns:p14="http://schemas.microsoft.com/office/powerpoint/2010/main" val="7550658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D1D3-964C-5F1C-6260-0A00AD78F9F9}"/>
              </a:ext>
            </a:extLst>
          </p:cNvPr>
          <p:cNvSpPr>
            <a:spLocks noGrp="1"/>
          </p:cNvSpPr>
          <p:nvPr>
            <p:ph type="title"/>
          </p:nvPr>
        </p:nvSpPr>
        <p:spPr/>
        <p:txBody>
          <a:bodyPr/>
          <a:lstStyle/>
          <a:p>
            <a:r>
              <a:rPr lang="en-IN" dirty="0"/>
              <a:t>Process Scheduling</a:t>
            </a:r>
          </a:p>
        </p:txBody>
      </p:sp>
      <p:sp>
        <p:nvSpPr>
          <p:cNvPr id="3" name="Content Placeholder 2">
            <a:extLst>
              <a:ext uri="{FF2B5EF4-FFF2-40B4-BE49-F238E27FC236}">
                <a16:creationId xmlns:a16="http://schemas.microsoft.com/office/drawing/2014/main" id="{4E8723E4-8D61-68D3-B29D-6D4C5594B05B}"/>
              </a:ext>
            </a:extLst>
          </p:cNvPr>
          <p:cNvSpPr>
            <a:spLocks noGrp="1"/>
          </p:cNvSpPr>
          <p:nvPr>
            <p:ph idx="1"/>
          </p:nvPr>
        </p:nvSpPr>
        <p:spPr/>
        <p:txBody>
          <a:bodyPr/>
          <a:lstStyle/>
          <a:p>
            <a:endParaRPr lang="en-IN" dirty="0"/>
          </a:p>
        </p:txBody>
      </p:sp>
      <p:pic>
        <p:nvPicPr>
          <p:cNvPr id="12290" name="Picture 2" descr="Queuing Diagram">
            <a:extLst>
              <a:ext uri="{FF2B5EF4-FFF2-40B4-BE49-F238E27FC236}">
                <a16:creationId xmlns:a16="http://schemas.microsoft.com/office/drawing/2014/main" id="{9E9E607C-CF67-BAF9-EFD0-C827DCF6C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878" y="1825625"/>
            <a:ext cx="7759718" cy="436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151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0FE7-97EC-23BF-EC59-CDEB88B4A79C}"/>
              </a:ext>
            </a:extLst>
          </p:cNvPr>
          <p:cNvSpPr>
            <a:spLocks noGrp="1"/>
          </p:cNvSpPr>
          <p:nvPr>
            <p:ph type="title"/>
          </p:nvPr>
        </p:nvSpPr>
        <p:spPr/>
        <p:txBody>
          <a:bodyPr/>
          <a:lstStyle/>
          <a:p>
            <a:r>
              <a:rPr lang="en-IN" dirty="0"/>
              <a:t>Scheduling Queues</a:t>
            </a:r>
          </a:p>
        </p:txBody>
      </p:sp>
      <p:sp>
        <p:nvSpPr>
          <p:cNvPr id="3" name="Content Placeholder 2">
            <a:extLst>
              <a:ext uri="{FF2B5EF4-FFF2-40B4-BE49-F238E27FC236}">
                <a16:creationId xmlns:a16="http://schemas.microsoft.com/office/drawing/2014/main" id="{EC0AE614-42D2-5D18-119A-D51DE99F753A}"/>
              </a:ext>
            </a:extLst>
          </p:cNvPr>
          <p:cNvSpPr>
            <a:spLocks noGrp="1"/>
          </p:cNvSpPr>
          <p:nvPr>
            <p:ph idx="1"/>
          </p:nvPr>
        </p:nvSpPr>
        <p:spPr/>
        <p:txBody>
          <a:bodyPr>
            <a:normAutofit/>
          </a:bodyPr>
          <a:lstStyle/>
          <a:p>
            <a:r>
              <a:rPr lang="en-US" dirty="0"/>
              <a:t>A newly arrived process is put in the ready queue. Processes wait in ready queue for the CPU. Once the CPU is assigned to a process, then the selected process will execute. </a:t>
            </a:r>
          </a:p>
          <a:p>
            <a:r>
              <a:rPr lang="en-US" dirty="0"/>
              <a:t>While executing the process, any one of the following events can occur.</a:t>
            </a:r>
          </a:p>
          <a:p>
            <a:pPr lvl="1"/>
            <a:r>
              <a:rPr lang="en-US" dirty="0"/>
              <a:t>The process could issue an I/O request and then it would be placed in an I/O queue.</a:t>
            </a:r>
          </a:p>
          <a:p>
            <a:pPr lvl="1"/>
            <a:r>
              <a:rPr lang="en-US" dirty="0"/>
              <a:t>The process could create new sub process and will wait for its termination.</a:t>
            </a:r>
          </a:p>
          <a:p>
            <a:pPr lvl="1"/>
            <a:r>
              <a:rPr lang="en-US" dirty="0"/>
              <a:t>The process could be removed forcibly from the CPU, as a result of interrupt and put back in the ready queue.</a:t>
            </a:r>
            <a:endParaRPr lang="en-IN" dirty="0"/>
          </a:p>
        </p:txBody>
      </p:sp>
    </p:spTree>
    <p:extLst>
      <p:ext uri="{BB962C8B-B14F-4D97-AF65-F5344CB8AC3E}">
        <p14:creationId xmlns:p14="http://schemas.microsoft.com/office/powerpoint/2010/main" val="2814069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FBDA-C264-3985-33B2-6D8DF8331EBF}"/>
              </a:ext>
            </a:extLst>
          </p:cNvPr>
          <p:cNvSpPr>
            <a:spLocks noGrp="1"/>
          </p:cNvSpPr>
          <p:nvPr>
            <p:ph type="title"/>
          </p:nvPr>
        </p:nvSpPr>
        <p:spPr/>
        <p:txBody>
          <a:bodyPr/>
          <a:lstStyle/>
          <a:p>
            <a:r>
              <a:rPr lang="en-IN" dirty="0"/>
              <a:t>Scheduler Types</a:t>
            </a:r>
          </a:p>
        </p:txBody>
      </p:sp>
      <p:sp>
        <p:nvSpPr>
          <p:cNvPr id="3" name="Content Placeholder 2">
            <a:extLst>
              <a:ext uri="{FF2B5EF4-FFF2-40B4-BE49-F238E27FC236}">
                <a16:creationId xmlns:a16="http://schemas.microsoft.com/office/drawing/2014/main" id="{6914DACF-02F7-64E9-A13F-810C6E25B379}"/>
              </a:ext>
            </a:extLst>
          </p:cNvPr>
          <p:cNvSpPr>
            <a:spLocks noGrp="1"/>
          </p:cNvSpPr>
          <p:nvPr>
            <p:ph idx="1"/>
          </p:nvPr>
        </p:nvSpPr>
        <p:spPr/>
        <p:txBody>
          <a:bodyPr/>
          <a:lstStyle/>
          <a:p>
            <a:r>
              <a:rPr lang="en-US" dirty="0"/>
              <a:t>A scheduler is a special type of system software which handles process scheduling in various ways. Its main task is to select the jobs to be submitted into the system and to decide which process to run. </a:t>
            </a:r>
          </a:p>
          <a:p>
            <a:r>
              <a:rPr lang="en-US" dirty="0"/>
              <a:t>Schedulers are of three types</a:t>
            </a:r>
          </a:p>
          <a:p>
            <a:pPr lvl="1"/>
            <a:r>
              <a:rPr lang="en-US" dirty="0"/>
              <a:t>Long Term Scheduler</a:t>
            </a:r>
          </a:p>
          <a:p>
            <a:pPr lvl="1"/>
            <a:r>
              <a:rPr lang="en-US" dirty="0"/>
              <a:t>Short Term Scheduler</a:t>
            </a:r>
          </a:p>
          <a:p>
            <a:pPr lvl="1"/>
            <a:r>
              <a:rPr lang="en-US" dirty="0"/>
              <a:t>Medium Term Scheduler</a:t>
            </a:r>
          </a:p>
          <a:p>
            <a:endParaRPr lang="en-IN" dirty="0"/>
          </a:p>
        </p:txBody>
      </p:sp>
    </p:spTree>
    <p:extLst>
      <p:ext uri="{BB962C8B-B14F-4D97-AF65-F5344CB8AC3E}">
        <p14:creationId xmlns:p14="http://schemas.microsoft.com/office/powerpoint/2010/main" val="1870696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31F4-81F4-BBAD-D559-A703E4E20092}"/>
              </a:ext>
            </a:extLst>
          </p:cNvPr>
          <p:cNvSpPr>
            <a:spLocks noGrp="1"/>
          </p:cNvSpPr>
          <p:nvPr>
            <p:ph type="title"/>
          </p:nvPr>
        </p:nvSpPr>
        <p:spPr/>
        <p:txBody>
          <a:bodyPr/>
          <a:lstStyle/>
          <a:p>
            <a:r>
              <a:rPr lang="en-IN" dirty="0"/>
              <a:t>Long Term Scheduler</a:t>
            </a:r>
          </a:p>
        </p:txBody>
      </p:sp>
      <p:sp>
        <p:nvSpPr>
          <p:cNvPr id="3" name="Content Placeholder 2">
            <a:extLst>
              <a:ext uri="{FF2B5EF4-FFF2-40B4-BE49-F238E27FC236}">
                <a16:creationId xmlns:a16="http://schemas.microsoft.com/office/drawing/2014/main" id="{3469735E-62AE-1D19-6F94-F37FDFF9D582}"/>
              </a:ext>
            </a:extLst>
          </p:cNvPr>
          <p:cNvSpPr>
            <a:spLocks noGrp="1"/>
          </p:cNvSpPr>
          <p:nvPr>
            <p:ph idx="1"/>
          </p:nvPr>
        </p:nvSpPr>
        <p:spPr/>
        <p:txBody>
          <a:bodyPr>
            <a:normAutofit lnSpcReduction="10000"/>
          </a:bodyPr>
          <a:lstStyle/>
          <a:p>
            <a:r>
              <a:rPr lang="en-US" dirty="0"/>
              <a:t>It is also called </a:t>
            </a:r>
            <a:r>
              <a:rPr lang="en-US" b="1" dirty="0"/>
              <a:t>job scheduler</a:t>
            </a:r>
            <a:r>
              <a:rPr lang="en-US" dirty="0"/>
              <a:t>. </a:t>
            </a:r>
          </a:p>
          <a:p>
            <a:r>
              <a:rPr lang="en-US" b="1" dirty="0"/>
              <a:t>Long term scheduler </a:t>
            </a:r>
            <a:r>
              <a:rPr lang="en-US" dirty="0"/>
              <a:t>determines which programs are admitted to the system for processing. </a:t>
            </a:r>
          </a:p>
          <a:p>
            <a:r>
              <a:rPr lang="en-US" dirty="0"/>
              <a:t>Long term/Job scheduler selects processes from the queue and loads them into memory for execution. </a:t>
            </a:r>
          </a:p>
          <a:p>
            <a:r>
              <a:rPr lang="en-US" dirty="0"/>
              <a:t>Process loads into the memory for CPU scheduling. </a:t>
            </a:r>
          </a:p>
          <a:p>
            <a:r>
              <a:rPr lang="en-US" dirty="0"/>
              <a:t>The primary objective of the job scheduler is to provide a balanced mix of jobs, such as I/O bound and processor bound. </a:t>
            </a:r>
          </a:p>
          <a:p>
            <a:r>
              <a:rPr lang="en-US" dirty="0"/>
              <a:t>It also controls the </a:t>
            </a:r>
            <a:r>
              <a:rPr lang="en-US" b="1" dirty="0"/>
              <a:t>degree of multiprogramming</a:t>
            </a:r>
            <a:r>
              <a:rPr lang="en-US" dirty="0"/>
              <a:t> (Number of new processes and departing processes). </a:t>
            </a:r>
          </a:p>
        </p:txBody>
      </p:sp>
    </p:spTree>
    <p:extLst>
      <p:ext uri="{BB962C8B-B14F-4D97-AF65-F5344CB8AC3E}">
        <p14:creationId xmlns:p14="http://schemas.microsoft.com/office/powerpoint/2010/main" val="1469155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FDA3-6FF4-CF96-C027-5E0FA38B1D1D}"/>
              </a:ext>
            </a:extLst>
          </p:cNvPr>
          <p:cNvSpPr>
            <a:spLocks noGrp="1"/>
          </p:cNvSpPr>
          <p:nvPr>
            <p:ph type="title"/>
          </p:nvPr>
        </p:nvSpPr>
        <p:spPr/>
        <p:txBody>
          <a:bodyPr/>
          <a:lstStyle/>
          <a:p>
            <a:r>
              <a:rPr lang="en-IN" dirty="0"/>
              <a:t>Short Term Scheduler</a:t>
            </a:r>
          </a:p>
        </p:txBody>
      </p:sp>
      <p:sp>
        <p:nvSpPr>
          <p:cNvPr id="3" name="Content Placeholder 2">
            <a:extLst>
              <a:ext uri="{FF2B5EF4-FFF2-40B4-BE49-F238E27FC236}">
                <a16:creationId xmlns:a16="http://schemas.microsoft.com/office/drawing/2014/main" id="{CB54C852-3DFF-3972-C1C4-E0D52E17B8FF}"/>
              </a:ext>
            </a:extLst>
          </p:cNvPr>
          <p:cNvSpPr>
            <a:spLocks noGrp="1"/>
          </p:cNvSpPr>
          <p:nvPr>
            <p:ph idx="1"/>
          </p:nvPr>
        </p:nvSpPr>
        <p:spPr/>
        <p:txBody>
          <a:bodyPr>
            <a:normAutofit lnSpcReduction="10000"/>
          </a:bodyPr>
          <a:lstStyle/>
          <a:p>
            <a:r>
              <a:rPr lang="en-US" dirty="0"/>
              <a:t>It is also called </a:t>
            </a:r>
            <a:r>
              <a:rPr lang="en-US" b="1" dirty="0"/>
              <a:t>CPU scheduler</a:t>
            </a:r>
            <a:r>
              <a:rPr lang="en-US" dirty="0"/>
              <a:t>. </a:t>
            </a:r>
          </a:p>
          <a:p>
            <a:r>
              <a:rPr lang="en-US" dirty="0"/>
              <a:t>Main objective is increasing system performance in accordance with the chosen set of criteria. It is the change of ready state to running state of the process. </a:t>
            </a:r>
          </a:p>
          <a:p>
            <a:r>
              <a:rPr lang="en-US" dirty="0"/>
              <a:t>CPU scheduler selects process among the processes that are ready to execute and allocates CPU to one of them.</a:t>
            </a:r>
          </a:p>
          <a:p>
            <a:r>
              <a:rPr lang="en-US" b="1" dirty="0"/>
              <a:t>Short term scheduler </a:t>
            </a:r>
            <a:r>
              <a:rPr lang="en-US" dirty="0"/>
              <a:t>also known as </a:t>
            </a:r>
            <a:r>
              <a:rPr lang="en-US" b="1" dirty="0"/>
              <a:t>dispatcher</a:t>
            </a:r>
            <a:r>
              <a:rPr lang="en-US" dirty="0"/>
              <a:t>, executes most frequently and makes the fine grained decision of which process to execute next. </a:t>
            </a:r>
          </a:p>
          <a:p>
            <a:r>
              <a:rPr lang="en-US" dirty="0"/>
              <a:t>Short term scheduler is faster than long term scheduler.</a:t>
            </a:r>
          </a:p>
        </p:txBody>
      </p:sp>
    </p:spTree>
    <p:extLst>
      <p:ext uri="{BB962C8B-B14F-4D97-AF65-F5344CB8AC3E}">
        <p14:creationId xmlns:p14="http://schemas.microsoft.com/office/powerpoint/2010/main" val="761169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FDA3-6FF4-CF96-C027-5E0FA38B1D1D}"/>
              </a:ext>
            </a:extLst>
          </p:cNvPr>
          <p:cNvSpPr>
            <a:spLocks noGrp="1"/>
          </p:cNvSpPr>
          <p:nvPr>
            <p:ph type="title"/>
          </p:nvPr>
        </p:nvSpPr>
        <p:spPr/>
        <p:txBody>
          <a:bodyPr/>
          <a:lstStyle/>
          <a:p>
            <a:r>
              <a:rPr lang="en-IN" dirty="0"/>
              <a:t>Medium Term Scheduler</a:t>
            </a:r>
          </a:p>
        </p:txBody>
      </p:sp>
      <p:sp>
        <p:nvSpPr>
          <p:cNvPr id="3" name="Content Placeholder 2">
            <a:extLst>
              <a:ext uri="{FF2B5EF4-FFF2-40B4-BE49-F238E27FC236}">
                <a16:creationId xmlns:a16="http://schemas.microsoft.com/office/drawing/2014/main" id="{CB54C852-3DFF-3972-C1C4-E0D52E17B8FF}"/>
              </a:ext>
            </a:extLst>
          </p:cNvPr>
          <p:cNvSpPr>
            <a:spLocks noGrp="1"/>
          </p:cNvSpPr>
          <p:nvPr>
            <p:ph idx="1"/>
          </p:nvPr>
        </p:nvSpPr>
        <p:spPr/>
        <p:txBody>
          <a:bodyPr>
            <a:normAutofit fontScale="92500" lnSpcReduction="10000"/>
          </a:bodyPr>
          <a:lstStyle/>
          <a:p>
            <a:r>
              <a:rPr lang="en-US" b="1" dirty="0"/>
              <a:t>Medium term scheduling </a:t>
            </a:r>
            <a:r>
              <a:rPr lang="en-US" dirty="0"/>
              <a:t>is part of the </a:t>
            </a:r>
            <a:r>
              <a:rPr lang="en-US" b="1" dirty="0"/>
              <a:t>swapping</a:t>
            </a:r>
            <a:r>
              <a:rPr lang="en-US" dirty="0"/>
              <a:t> (Explained below). </a:t>
            </a:r>
          </a:p>
          <a:p>
            <a:r>
              <a:rPr lang="en-US" dirty="0"/>
              <a:t>It removes the processes from the memory. </a:t>
            </a:r>
          </a:p>
          <a:p>
            <a:r>
              <a:rPr lang="en-US" dirty="0"/>
              <a:t>It reduces the degree of multiprogramming. </a:t>
            </a:r>
          </a:p>
          <a:p>
            <a:r>
              <a:rPr lang="en-US" dirty="0"/>
              <a:t>The medium term scheduler is in-charge of handling the swapped out-processes.</a:t>
            </a:r>
          </a:p>
          <a:p>
            <a:r>
              <a:rPr lang="en-US" b="1" dirty="0"/>
              <a:t>Swapping</a:t>
            </a:r>
            <a:r>
              <a:rPr lang="en-US" dirty="0"/>
              <a:t>: Running process may become suspended if it makes an I/O request. Suspended processes cannot make any progress towards completion. In this condition, to remove the process from memory and make space for other process, the suspended process is moved to the secondary storage. This process is called swapping, and the process is said to be swapped out or rolled out.  (See next slide)</a:t>
            </a:r>
          </a:p>
          <a:p>
            <a:endParaRPr lang="en-US" dirty="0"/>
          </a:p>
        </p:txBody>
      </p:sp>
    </p:spTree>
    <p:extLst>
      <p:ext uri="{BB962C8B-B14F-4D97-AF65-F5344CB8AC3E}">
        <p14:creationId xmlns:p14="http://schemas.microsoft.com/office/powerpoint/2010/main" val="487520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1326-795C-DA5D-9BEB-D86BD8B3AD8F}"/>
              </a:ext>
            </a:extLst>
          </p:cNvPr>
          <p:cNvSpPr>
            <a:spLocks noGrp="1"/>
          </p:cNvSpPr>
          <p:nvPr>
            <p:ph type="title"/>
          </p:nvPr>
        </p:nvSpPr>
        <p:spPr/>
        <p:txBody>
          <a:bodyPr/>
          <a:lstStyle/>
          <a:p>
            <a:r>
              <a:rPr lang="en-IN" dirty="0"/>
              <a:t>Computer System – Four Components</a:t>
            </a:r>
          </a:p>
        </p:txBody>
      </p:sp>
      <p:sp>
        <p:nvSpPr>
          <p:cNvPr id="3" name="Content Placeholder 2">
            <a:extLst>
              <a:ext uri="{FF2B5EF4-FFF2-40B4-BE49-F238E27FC236}">
                <a16:creationId xmlns:a16="http://schemas.microsoft.com/office/drawing/2014/main" id="{292A163A-ED4B-34FB-3666-D14DBD5550CB}"/>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1E50135A-9F91-830E-C16E-1479DD3D3D6B}"/>
              </a:ext>
            </a:extLst>
          </p:cNvPr>
          <p:cNvPicPr>
            <a:picLocks noChangeAspect="1"/>
          </p:cNvPicPr>
          <p:nvPr/>
        </p:nvPicPr>
        <p:blipFill>
          <a:blip r:embed="rId2"/>
          <a:stretch>
            <a:fillRect/>
          </a:stretch>
        </p:blipFill>
        <p:spPr>
          <a:xfrm>
            <a:off x="2603234" y="1454897"/>
            <a:ext cx="5461979" cy="4546564"/>
          </a:xfrm>
          <a:prstGeom prst="rect">
            <a:avLst/>
          </a:prstGeom>
        </p:spPr>
      </p:pic>
    </p:spTree>
    <p:extLst>
      <p:ext uri="{BB962C8B-B14F-4D97-AF65-F5344CB8AC3E}">
        <p14:creationId xmlns:p14="http://schemas.microsoft.com/office/powerpoint/2010/main" val="41115256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D8CF-06E8-859D-CD1C-579DAFA671F9}"/>
              </a:ext>
            </a:extLst>
          </p:cNvPr>
          <p:cNvSpPr>
            <a:spLocks noGrp="1"/>
          </p:cNvSpPr>
          <p:nvPr>
            <p:ph type="title"/>
          </p:nvPr>
        </p:nvSpPr>
        <p:spPr/>
        <p:txBody>
          <a:bodyPr/>
          <a:lstStyle/>
          <a:p>
            <a:r>
              <a:rPr lang="en-IN" dirty="0"/>
              <a:t>Swapping</a:t>
            </a:r>
          </a:p>
        </p:txBody>
      </p:sp>
      <p:sp>
        <p:nvSpPr>
          <p:cNvPr id="3" name="Content Placeholder 2">
            <a:extLst>
              <a:ext uri="{FF2B5EF4-FFF2-40B4-BE49-F238E27FC236}">
                <a16:creationId xmlns:a16="http://schemas.microsoft.com/office/drawing/2014/main" id="{418B05D3-A449-CBC4-BBF5-F861C3A7672F}"/>
              </a:ext>
            </a:extLst>
          </p:cNvPr>
          <p:cNvSpPr>
            <a:spLocks noGrp="1"/>
          </p:cNvSpPr>
          <p:nvPr>
            <p:ph idx="1"/>
          </p:nvPr>
        </p:nvSpPr>
        <p:spPr/>
        <p:txBody>
          <a:bodyPr/>
          <a:lstStyle/>
          <a:p>
            <a:endParaRPr lang="en-IN"/>
          </a:p>
        </p:txBody>
      </p:sp>
      <p:pic>
        <p:nvPicPr>
          <p:cNvPr id="13316" name="Picture 4">
            <a:extLst>
              <a:ext uri="{FF2B5EF4-FFF2-40B4-BE49-F238E27FC236}">
                <a16:creationId xmlns:a16="http://schemas.microsoft.com/office/drawing/2014/main" id="{6FB26EFD-631C-7FE0-4C54-B574273BF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060" y="1091075"/>
            <a:ext cx="7245581" cy="467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462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68E5-B578-F040-96A0-A8AB09954B23}"/>
              </a:ext>
            </a:extLst>
          </p:cNvPr>
          <p:cNvSpPr>
            <a:spLocks noGrp="1"/>
          </p:cNvSpPr>
          <p:nvPr>
            <p:ph type="title"/>
          </p:nvPr>
        </p:nvSpPr>
        <p:spPr/>
        <p:txBody>
          <a:bodyPr/>
          <a:lstStyle/>
          <a:p>
            <a:r>
              <a:rPr lang="en-IN" dirty="0"/>
              <a:t>CPU Scheduling (i.e. Short Term Scheduling)</a:t>
            </a:r>
          </a:p>
        </p:txBody>
      </p:sp>
      <p:sp>
        <p:nvSpPr>
          <p:cNvPr id="3" name="Content Placeholder 2">
            <a:extLst>
              <a:ext uri="{FF2B5EF4-FFF2-40B4-BE49-F238E27FC236}">
                <a16:creationId xmlns:a16="http://schemas.microsoft.com/office/drawing/2014/main" id="{FE1D5237-9748-A22D-9E44-EA18A0748F43}"/>
              </a:ext>
            </a:extLst>
          </p:cNvPr>
          <p:cNvSpPr>
            <a:spLocks noGrp="1"/>
          </p:cNvSpPr>
          <p:nvPr>
            <p:ph idx="1"/>
          </p:nvPr>
        </p:nvSpPr>
        <p:spPr/>
        <p:txBody>
          <a:bodyPr>
            <a:normAutofit/>
          </a:bodyPr>
          <a:lstStyle/>
          <a:p>
            <a:r>
              <a:rPr lang="en-US" b="1" dirty="0"/>
              <a:t>Resources</a:t>
            </a:r>
            <a:r>
              <a:rPr lang="en-US" dirty="0"/>
              <a:t>: the things operated on by processes.</a:t>
            </a:r>
          </a:p>
          <a:p>
            <a:r>
              <a:rPr lang="en-US" dirty="0"/>
              <a:t>Resources ranges from CPU time to disk space, to I/O channel time.</a:t>
            </a:r>
          </a:p>
          <a:p>
            <a:r>
              <a:rPr lang="en-US" dirty="0"/>
              <a:t>Resources fall into two classes:</a:t>
            </a:r>
          </a:p>
          <a:p>
            <a:pPr lvl="1"/>
            <a:r>
              <a:rPr lang="en-US" b="1" dirty="0"/>
              <a:t>Preemptive</a:t>
            </a:r>
            <a:r>
              <a:rPr lang="en-US" dirty="0"/>
              <a:t>: OS can take resource away. Use it for something else, and then give it back later.</a:t>
            </a:r>
          </a:p>
          <a:p>
            <a:pPr lvl="2"/>
            <a:r>
              <a:rPr lang="en-US" dirty="0"/>
              <a:t>Examples: processor</a:t>
            </a:r>
          </a:p>
          <a:p>
            <a:pPr lvl="1"/>
            <a:r>
              <a:rPr lang="en-US" b="1" dirty="0"/>
              <a:t>Non-preemptive</a:t>
            </a:r>
            <a:r>
              <a:rPr lang="en-US" dirty="0"/>
              <a:t>: Once given, it cannot be reused until the process gives it back.</a:t>
            </a:r>
          </a:p>
          <a:p>
            <a:pPr lvl="2"/>
            <a:r>
              <a:rPr lang="en-US" dirty="0"/>
              <a:t>Examples: file, terminal</a:t>
            </a:r>
          </a:p>
          <a:p>
            <a:r>
              <a:rPr lang="en-US" u="sng" dirty="0"/>
              <a:t>Anything is preemptive if it can be saved and restored</a:t>
            </a:r>
            <a:r>
              <a:rPr lang="en-US" dirty="0"/>
              <a:t>.</a:t>
            </a:r>
          </a:p>
          <a:p>
            <a:endParaRPr lang="en-IN" dirty="0"/>
          </a:p>
        </p:txBody>
      </p:sp>
    </p:spTree>
    <p:extLst>
      <p:ext uri="{BB962C8B-B14F-4D97-AF65-F5344CB8AC3E}">
        <p14:creationId xmlns:p14="http://schemas.microsoft.com/office/powerpoint/2010/main" val="36056553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D2F7-93C5-8CD5-0BC3-507047920264}"/>
              </a:ext>
            </a:extLst>
          </p:cNvPr>
          <p:cNvSpPr>
            <a:spLocks noGrp="1"/>
          </p:cNvSpPr>
          <p:nvPr>
            <p:ph type="title"/>
          </p:nvPr>
        </p:nvSpPr>
        <p:spPr/>
        <p:txBody>
          <a:bodyPr/>
          <a:lstStyle/>
          <a:p>
            <a:r>
              <a:rPr lang="en-IN" dirty="0"/>
              <a:t>Criteria for a Good CPU Scheduling Algorithm</a:t>
            </a:r>
          </a:p>
        </p:txBody>
      </p:sp>
      <p:sp>
        <p:nvSpPr>
          <p:cNvPr id="3" name="Content Placeholder 2">
            <a:extLst>
              <a:ext uri="{FF2B5EF4-FFF2-40B4-BE49-F238E27FC236}">
                <a16:creationId xmlns:a16="http://schemas.microsoft.com/office/drawing/2014/main" id="{0758C9D2-70AC-BA43-BDBD-6D614897528B}"/>
              </a:ext>
            </a:extLst>
          </p:cNvPr>
          <p:cNvSpPr>
            <a:spLocks noGrp="1"/>
          </p:cNvSpPr>
          <p:nvPr>
            <p:ph idx="1"/>
          </p:nvPr>
        </p:nvSpPr>
        <p:spPr/>
        <p:txBody>
          <a:bodyPr/>
          <a:lstStyle/>
          <a:p>
            <a:pPr marL="0" indent="0">
              <a:buNone/>
            </a:pPr>
            <a:r>
              <a:rPr lang="en-US" sz="3200" dirty="0"/>
              <a:t>1. Fairness: Every process gets its fair share of CPU (i.e. </a:t>
            </a:r>
            <a:r>
              <a:rPr lang="en-US" sz="3200" b="1" dirty="0"/>
              <a:t>time slice</a:t>
            </a:r>
            <a:r>
              <a:rPr lang="en-US" sz="3200" dirty="0"/>
              <a:t>).</a:t>
            </a:r>
          </a:p>
          <a:p>
            <a:pPr marL="0" indent="0">
              <a:buNone/>
            </a:pPr>
            <a:r>
              <a:rPr lang="en-US" sz="3200" dirty="0"/>
              <a:t>2. Efficiency (utilization): Keep CPU busy.</a:t>
            </a:r>
          </a:p>
          <a:p>
            <a:pPr marL="0" indent="0">
              <a:buNone/>
            </a:pPr>
            <a:r>
              <a:rPr lang="en-US" sz="3200" dirty="0"/>
              <a:t>3. Response time: Minimize response time for interactive users.</a:t>
            </a:r>
          </a:p>
          <a:p>
            <a:pPr marL="0" indent="0">
              <a:buNone/>
            </a:pPr>
            <a:r>
              <a:rPr lang="en-US" sz="3200" dirty="0"/>
              <a:t>4. Throughput: Maximize jobs per hour.</a:t>
            </a:r>
          </a:p>
          <a:p>
            <a:pPr marL="0" indent="0">
              <a:buNone/>
            </a:pPr>
            <a:r>
              <a:rPr lang="en-US" sz="3200" dirty="0"/>
              <a:t>5. Minimize overhead (</a:t>
            </a:r>
            <a:r>
              <a:rPr lang="en-US" sz="3200" b="1" dirty="0"/>
              <a:t>Context switch</a:t>
            </a:r>
            <a:r>
              <a:rPr lang="en-US" sz="3200" dirty="0"/>
              <a:t>).</a:t>
            </a:r>
            <a:endParaRPr lang="en-US" dirty="0"/>
          </a:p>
        </p:txBody>
      </p:sp>
    </p:spTree>
    <p:extLst>
      <p:ext uri="{BB962C8B-B14F-4D97-AF65-F5344CB8AC3E}">
        <p14:creationId xmlns:p14="http://schemas.microsoft.com/office/powerpoint/2010/main" val="3895872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475A-0C2F-ADDF-F04D-943412EC8245}"/>
              </a:ext>
            </a:extLst>
          </p:cNvPr>
          <p:cNvSpPr>
            <a:spLocks noGrp="1"/>
          </p:cNvSpPr>
          <p:nvPr>
            <p:ph type="title"/>
          </p:nvPr>
        </p:nvSpPr>
        <p:spPr/>
        <p:txBody>
          <a:bodyPr/>
          <a:lstStyle/>
          <a:p>
            <a:r>
              <a:rPr lang="en-IN" dirty="0"/>
              <a:t>Scheduling Algorithms</a:t>
            </a:r>
          </a:p>
        </p:txBody>
      </p:sp>
      <p:sp>
        <p:nvSpPr>
          <p:cNvPr id="3" name="Content Placeholder 2">
            <a:extLst>
              <a:ext uri="{FF2B5EF4-FFF2-40B4-BE49-F238E27FC236}">
                <a16:creationId xmlns:a16="http://schemas.microsoft.com/office/drawing/2014/main" id="{1A014410-2545-D5E5-57D2-17C1EBFD7951}"/>
              </a:ext>
            </a:extLst>
          </p:cNvPr>
          <p:cNvSpPr>
            <a:spLocks noGrp="1"/>
          </p:cNvSpPr>
          <p:nvPr>
            <p:ph idx="1"/>
          </p:nvPr>
        </p:nvSpPr>
        <p:spPr/>
        <p:txBody>
          <a:bodyPr>
            <a:normAutofit/>
          </a:bodyPr>
          <a:lstStyle/>
          <a:p>
            <a:r>
              <a:rPr lang="en-US" sz="3200" b="1" dirty="0"/>
              <a:t>First-Come First-Served (FCFS)</a:t>
            </a:r>
          </a:p>
          <a:p>
            <a:r>
              <a:rPr lang="en-US" sz="3200" b="1" dirty="0"/>
              <a:t>Round Robin (RR)</a:t>
            </a:r>
          </a:p>
          <a:p>
            <a:r>
              <a:rPr lang="en-US" sz="3200" b="1" dirty="0"/>
              <a:t>Priority</a:t>
            </a:r>
          </a:p>
          <a:p>
            <a:r>
              <a:rPr lang="en-US" sz="3200" b="1" dirty="0"/>
              <a:t>Shortest Job First (SJF) / Earliest Deadline First (EDF)</a:t>
            </a:r>
            <a:endParaRPr lang="en-IN" sz="3200" dirty="0"/>
          </a:p>
        </p:txBody>
      </p:sp>
    </p:spTree>
    <p:extLst>
      <p:ext uri="{BB962C8B-B14F-4D97-AF65-F5344CB8AC3E}">
        <p14:creationId xmlns:p14="http://schemas.microsoft.com/office/powerpoint/2010/main" val="15778083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1656-E377-36FA-5C6C-6F4A288F403B}"/>
              </a:ext>
            </a:extLst>
          </p:cNvPr>
          <p:cNvSpPr>
            <a:spLocks noGrp="1"/>
          </p:cNvSpPr>
          <p:nvPr>
            <p:ph type="title"/>
          </p:nvPr>
        </p:nvSpPr>
        <p:spPr/>
        <p:txBody>
          <a:bodyPr/>
          <a:lstStyle/>
          <a:p>
            <a:r>
              <a:rPr lang="en-IN" dirty="0"/>
              <a:t>Preemptive and Non-preemptive Algorithms</a:t>
            </a:r>
          </a:p>
        </p:txBody>
      </p:sp>
      <p:sp>
        <p:nvSpPr>
          <p:cNvPr id="3" name="Content Placeholder 2">
            <a:extLst>
              <a:ext uri="{FF2B5EF4-FFF2-40B4-BE49-F238E27FC236}">
                <a16:creationId xmlns:a16="http://schemas.microsoft.com/office/drawing/2014/main" id="{E160D8CA-2F34-0FAA-AC73-E027E06CA178}"/>
              </a:ext>
            </a:extLst>
          </p:cNvPr>
          <p:cNvSpPr>
            <a:spLocks noGrp="1"/>
          </p:cNvSpPr>
          <p:nvPr>
            <p:ph idx="1"/>
          </p:nvPr>
        </p:nvSpPr>
        <p:spPr/>
        <p:txBody>
          <a:bodyPr/>
          <a:lstStyle/>
          <a:p>
            <a:r>
              <a:rPr lang="en-IN" dirty="0"/>
              <a:t>Preemptive algorithm</a:t>
            </a:r>
          </a:p>
          <a:p>
            <a:pPr lvl="1"/>
            <a:r>
              <a:rPr lang="en-IN" dirty="0"/>
              <a:t>An algorithm that can be interrupted by an operating system if there is a need to do so</a:t>
            </a:r>
          </a:p>
          <a:p>
            <a:pPr lvl="1"/>
            <a:r>
              <a:rPr lang="en-IN" dirty="0"/>
              <a:t>This means that if a process is a part of a preemptive algorithm, then while it is running, it can be interrupted</a:t>
            </a:r>
          </a:p>
          <a:p>
            <a:r>
              <a:rPr lang="en-IN" dirty="0"/>
              <a:t>Non-preemptive algorithm</a:t>
            </a:r>
          </a:p>
          <a:p>
            <a:pPr lvl="1"/>
            <a:r>
              <a:rPr lang="en-IN" dirty="0"/>
              <a:t>An algorithm that cannot be interrupted by an operating system even if there is a need to do so</a:t>
            </a:r>
          </a:p>
          <a:p>
            <a:pPr lvl="1"/>
            <a:r>
              <a:rPr lang="en-IN" dirty="0"/>
              <a:t>This means that if a process is a part of a non-preemptive algorithm, then while it is running, it cannot be interrupted</a:t>
            </a:r>
          </a:p>
          <a:p>
            <a:endParaRPr lang="en-IN" dirty="0"/>
          </a:p>
        </p:txBody>
      </p:sp>
    </p:spTree>
    <p:extLst>
      <p:ext uri="{BB962C8B-B14F-4D97-AF65-F5344CB8AC3E}">
        <p14:creationId xmlns:p14="http://schemas.microsoft.com/office/powerpoint/2010/main" val="25956689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7367-5DB7-2819-F5F6-274AB904BCC6}"/>
              </a:ext>
            </a:extLst>
          </p:cNvPr>
          <p:cNvSpPr>
            <a:spLocks noGrp="1"/>
          </p:cNvSpPr>
          <p:nvPr>
            <p:ph type="title"/>
          </p:nvPr>
        </p:nvSpPr>
        <p:spPr/>
        <p:txBody>
          <a:bodyPr/>
          <a:lstStyle/>
          <a:p>
            <a:r>
              <a:rPr lang="en-IN" dirty="0"/>
              <a:t>First Come First Serve (FCFS)</a:t>
            </a:r>
          </a:p>
        </p:txBody>
      </p:sp>
      <p:sp>
        <p:nvSpPr>
          <p:cNvPr id="3" name="Content Placeholder 2">
            <a:extLst>
              <a:ext uri="{FF2B5EF4-FFF2-40B4-BE49-F238E27FC236}">
                <a16:creationId xmlns:a16="http://schemas.microsoft.com/office/drawing/2014/main" id="{AE7FE112-A56F-CBFC-CEB2-C7E2EF4C3AFB}"/>
              </a:ext>
            </a:extLst>
          </p:cNvPr>
          <p:cNvSpPr>
            <a:spLocks noGrp="1"/>
          </p:cNvSpPr>
          <p:nvPr>
            <p:ph idx="1"/>
          </p:nvPr>
        </p:nvSpPr>
        <p:spPr/>
        <p:txBody>
          <a:bodyPr/>
          <a:lstStyle/>
          <a:p>
            <a:r>
              <a:rPr lang="en-IN" dirty="0"/>
              <a:t>Also called </a:t>
            </a:r>
            <a:r>
              <a:rPr lang="en-IN" b="1" dirty="0"/>
              <a:t>First In First Out (FIFO)</a:t>
            </a:r>
          </a:p>
          <a:p>
            <a:r>
              <a:rPr lang="en-US" dirty="0"/>
              <a:t>FCFS is simplest of CPU Scheduling Algorithm which executes process that comes first. </a:t>
            </a:r>
          </a:p>
          <a:p>
            <a:r>
              <a:rPr lang="en-US" dirty="0"/>
              <a:t>It is non-preemptive algorithm. </a:t>
            </a:r>
          </a:p>
          <a:p>
            <a:r>
              <a:rPr lang="en-US" dirty="0"/>
              <a:t>Process that comes in ready queue first gets to be executed by the CPU first, then second one, then third one, and so on. </a:t>
            </a:r>
          </a:p>
          <a:p>
            <a:r>
              <a:rPr lang="en-US" dirty="0"/>
              <a:t>The arrival time of processes is deciding factor here. </a:t>
            </a:r>
          </a:p>
          <a:p>
            <a:endParaRPr lang="en-IN" b="1" dirty="0"/>
          </a:p>
        </p:txBody>
      </p:sp>
    </p:spTree>
    <p:extLst>
      <p:ext uri="{BB962C8B-B14F-4D97-AF65-F5344CB8AC3E}">
        <p14:creationId xmlns:p14="http://schemas.microsoft.com/office/powerpoint/2010/main" val="34194289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9DAD3-C318-589F-C323-52D6B3419986}"/>
              </a:ext>
            </a:extLst>
          </p:cNvPr>
          <p:cNvSpPr>
            <a:spLocks noGrp="1"/>
          </p:cNvSpPr>
          <p:nvPr>
            <p:ph type="title"/>
          </p:nvPr>
        </p:nvSpPr>
        <p:spPr/>
        <p:txBody>
          <a:bodyPr/>
          <a:lstStyle/>
          <a:p>
            <a:r>
              <a:rPr lang="en-IN" dirty="0"/>
              <a:t>Measuring Process Timings</a:t>
            </a:r>
          </a:p>
        </p:txBody>
      </p:sp>
      <p:sp>
        <p:nvSpPr>
          <p:cNvPr id="3" name="Content Placeholder 2">
            <a:extLst>
              <a:ext uri="{FF2B5EF4-FFF2-40B4-BE49-F238E27FC236}">
                <a16:creationId xmlns:a16="http://schemas.microsoft.com/office/drawing/2014/main" id="{C2EF2C18-83C7-B6C6-23F1-499924E79A43}"/>
              </a:ext>
            </a:extLst>
          </p:cNvPr>
          <p:cNvSpPr>
            <a:spLocks noGrp="1"/>
          </p:cNvSpPr>
          <p:nvPr>
            <p:ph idx="1"/>
          </p:nvPr>
        </p:nvSpPr>
        <p:spPr/>
        <p:txBody>
          <a:bodyPr>
            <a:normAutofit lnSpcReduction="10000"/>
          </a:bodyPr>
          <a:lstStyle/>
          <a:p>
            <a:r>
              <a:rPr lang="en-IN" b="1" dirty="0"/>
              <a:t>Arrival time</a:t>
            </a:r>
            <a:r>
              <a:rPr lang="en-IN" dirty="0"/>
              <a:t>: Time when the process arrived in the process queue</a:t>
            </a:r>
          </a:p>
          <a:p>
            <a:r>
              <a:rPr lang="en-IN" b="1" dirty="0"/>
              <a:t>Burst time</a:t>
            </a:r>
            <a:r>
              <a:rPr lang="en-IN" dirty="0"/>
              <a:t>: The CPU time used by the process</a:t>
            </a:r>
          </a:p>
          <a:p>
            <a:r>
              <a:rPr lang="en-IN" b="1" dirty="0"/>
              <a:t>Completion time</a:t>
            </a:r>
            <a:r>
              <a:rPr lang="en-IN" dirty="0"/>
              <a:t>: The time at which the process got completed</a:t>
            </a:r>
          </a:p>
          <a:p>
            <a:r>
              <a:rPr lang="en-IN" b="1" dirty="0"/>
              <a:t>Turn around time</a:t>
            </a:r>
            <a:r>
              <a:rPr lang="en-IN" dirty="0"/>
              <a:t>: The time between its turnaround - </a:t>
            </a:r>
          </a:p>
          <a:p>
            <a:r>
              <a:rPr lang="en-IN" b="1" dirty="0"/>
              <a:t>Waiting time</a:t>
            </a:r>
            <a:r>
              <a:rPr lang="en-IN" dirty="0"/>
              <a:t>: The time for which the process needed to wait, due to lack of CPU attention</a:t>
            </a:r>
          </a:p>
          <a:p>
            <a:endParaRPr lang="en-IN" dirty="0"/>
          </a:p>
          <a:p>
            <a:r>
              <a:rPr lang="en-US" dirty="0"/>
              <a:t>Turn Around Time = Completion Time - Arrival Time   </a:t>
            </a:r>
          </a:p>
          <a:p>
            <a:r>
              <a:rPr lang="en-US" dirty="0"/>
              <a:t>Waiting Time = Turnaround time - Burst Time </a:t>
            </a:r>
          </a:p>
          <a:p>
            <a:endParaRPr lang="en-IN" dirty="0"/>
          </a:p>
        </p:txBody>
      </p:sp>
    </p:spTree>
    <p:extLst>
      <p:ext uri="{BB962C8B-B14F-4D97-AF65-F5344CB8AC3E}">
        <p14:creationId xmlns:p14="http://schemas.microsoft.com/office/powerpoint/2010/main" val="20720950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10E-9FCC-3E34-B436-F214BDD4E19E}"/>
              </a:ext>
            </a:extLst>
          </p:cNvPr>
          <p:cNvSpPr>
            <a:spLocks noGrp="1"/>
          </p:cNvSpPr>
          <p:nvPr>
            <p:ph type="title"/>
          </p:nvPr>
        </p:nvSpPr>
        <p:spPr/>
        <p:txBody>
          <a:bodyPr/>
          <a:lstStyle/>
          <a:p>
            <a:r>
              <a:rPr lang="en-IN" dirty="0"/>
              <a:t>Gantt Chart</a:t>
            </a:r>
            <a:br>
              <a:rPr lang="en-IN" dirty="0"/>
            </a:br>
            <a:r>
              <a:rPr lang="en-IN" dirty="0"/>
              <a:t>Concept</a:t>
            </a:r>
          </a:p>
        </p:txBody>
      </p:sp>
      <p:sp>
        <p:nvSpPr>
          <p:cNvPr id="3" name="Content Placeholder 2">
            <a:extLst>
              <a:ext uri="{FF2B5EF4-FFF2-40B4-BE49-F238E27FC236}">
                <a16:creationId xmlns:a16="http://schemas.microsoft.com/office/drawing/2014/main" id="{0F98E9AF-CAFE-5D52-1B55-E48F1A6CFD1E}"/>
              </a:ext>
            </a:extLst>
          </p:cNvPr>
          <p:cNvSpPr>
            <a:spLocks noGrp="1"/>
          </p:cNvSpPr>
          <p:nvPr>
            <p:ph idx="1"/>
          </p:nvPr>
        </p:nvSpPr>
        <p:spPr/>
        <p:txBody>
          <a:bodyPr/>
          <a:lstStyle/>
          <a:p>
            <a:endParaRPr lang="en-US" dirty="0"/>
          </a:p>
          <a:p>
            <a:endParaRPr lang="en-US" dirty="0"/>
          </a:p>
          <a:p>
            <a:endParaRPr lang="en-US" dirty="0"/>
          </a:p>
          <a:p>
            <a:r>
              <a:rPr lang="en-US" dirty="0"/>
              <a:t>A </a:t>
            </a:r>
            <a:r>
              <a:rPr lang="en-US" b="1" dirty="0"/>
              <a:t>Gantt chart </a:t>
            </a:r>
            <a:r>
              <a:rPr lang="en-US" dirty="0"/>
              <a:t>is commonly used in project management</a:t>
            </a:r>
          </a:p>
          <a:p>
            <a:r>
              <a:rPr lang="en-US" dirty="0"/>
              <a:t>One of the most popular and useful ways of showing activities (tasks or events) displayed against time</a:t>
            </a:r>
          </a:p>
          <a:p>
            <a:r>
              <a:rPr lang="en-US" dirty="0"/>
              <a:t>Each activity is represented by a bar; the position and length of the bar reflects the start date, duration and end date of the activity</a:t>
            </a:r>
          </a:p>
          <a:p>
            <a:r>
              <a:rPr lang="en-US" dirty="0"/>
              <a:t>It is used in showing processes during CPU scheduling activities</a:t>
            </a:r>
            <a:endParaRPr lang="en-IN" dirty="0"/>
          </a:p>
        </p:txBody>
      </p:sp>
      <p:pic>
        <p:nvPicPr>
          <p:cNvPr id="1026" name="Picture 2" descr="Gantt Chart Example by ProductPlan">
            <a:extLst>
              <a:ext uri="{FF2B5EF4-FFF2-40B4-BE49-F238E27FC236}">
                <a16:creationId xmlns:a16="http://schemas.microsoft.com/office/drawing/2014/main" id="{ADD1AF5A-5CDC-63B2-2D00-65F5B325C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177" y="0"/>
            <a:ext cx="4726113" cy="3152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8365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5258-B2AA-F2B4-CE69-380D1B9BAF4F}"/>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066C7A63-E9EA-3BF7-2C89-8E33E8DD30FC}"/>
              </a:ext>
            </a:extLst>
          </p:cNvPr>
          <p:cNvSpPr>
            <a:spLocks noGrp="1"/>
          </p:cNvSpPr>
          <p:nvPr>
            <p:ph idx="1"/>
          </p:nvPr>
        </p:nvSpPr>
        <p:spPr/>
        <p:txBody>
          <a:bodyPr>
            <a:normAutofit/>
          </a:bodyPr>
          <a:lstStyle/>
          <a:p>
            <a:r>
              <a:rPr lang="en-US" dirty="0"/>
              <a:t>Example: There are 5 processes with process ID P0, P1, P2, P3 and P4. P0 arrives at time 0, P1 at time 1, P2 at time 2, P3 arrives at time 3 and Process P4 arrives at time 4 in the ready queue. </a:t>
            </a:r>
          </a:p>
          <a:p>
            <a:endParaRPr lang="en-IN" dirty="0"/>
          </a:p>
        </p:txBody>
      </p:sp>
      <p:pic>
        <p:nvPicPr>
          <p:cNvPr id="8" name="Picture 7">
            <a:extLst>
              <a:ext uri="{FF2B5EF4-FFF2-40B4-BE49-F238E27FC236}">
                <a16:creationId xmlns:a16="http://schemas.microsoft.com/office/drawing/2014/main" id="{420B4DD9-9083-5A5D-6E93-9CE55C726D10}"/>
              </a:ext>
            </a:extLst>
          </p:cNvPr>
          <p:cNvPicPr>
            <a:picLocks noChangeAspect="1"/>
          </p:cNvPicPr>
          <p:nvPr/>
        </p:nvPicPr>
        <p:blipFill>
          <a:blip r:embed="rId2"/>
          <a:stretch>
            <a:fillRect/>
          </a:stretch>
        </p:blipFill>
        <p:spPr>
          <a:xfrm>
            <a:off x="1038393" y="3038990"/>
            <a:ext cx="10730045" cy="2556411"/>
          </a:xfrm>
          <a:prstGeom prst="rect">
            <a:avLst/>
          </a:prstGeom>
        </p:spPr>
      </p:pic>
      <p:sp>
        <p:nvSpPr>
          <p:cNvPr id="9" name="Callout: Line 8">
            <a:extLst>
              <a:ext uri="{FF2B5EF4-FFF2-40B4-BE49-F238E27FC236}">
                <a16:creationId xmlns:a16="http://schemas.microsoft.com/office/drawing/2014/main" id="{6D6BA8C3-5FF1-4727-16F1-94F6D98E3B9D}"/>
              </a:ext>
            </a:extLst>
          </p:cNvPr>
          <p:cNvSpPr/>
          <p:nvPr/>
        </p:nvSpPr>
        <p:spPr>
          <a:xfrm>
            <a:off x="6185042" y="5752085"/>
            <a:ext cx="2671281" cy="849755"/>
          </a:xfrm>
          <a:prstGeom prst="borderCallout1">
            <a:avLst>
              <a:gd name="adj1" fmla="val 18750"/>
              <a:gd name="adj2" fmla="val -8333"/>
              <a:gd name="adj3" fmla="val -257476"/>
              <a:gd name="adj4" fmla="val 7258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Turn Around Time = Completion Time - Arrival Time</a:t>
            </a:r>
            <a:endParaRPr lang="en-IN"/>
          </a:p>
        </p:txBody>
      </p:sp>
      <p:sp>
        <p:nvSpPr>
          <p:cNvPr id="10" name="Callout: Line 9">
            <a:extLst>
              <a:ext uri="{FF2B5EF4-FFF2-40B4-BE49-F238E27FC236}">
                <a16:creationId xmlns:a16="http://schemas.microsoft.com/office/drawing/2014/main" id="{254F70C3-6C59-9DF0-7230-CA6F4D533B73}"/>
              </a:ext>
            </a:extLst>
          </p:cNvPr>
          <p:cNvSpPr/>
          <p:nvPr/>
        </p:nvSpPr>
        <p:spPr>
          <a:xfrm>
            <a:off x="9097157" y="5757065"/>
            <a:ext cx="2671281" cy="849755"/>
          </a:xfrm>
          <a:prstGeom prst="borderCallout1">
            <a:avLst>
              <a:gd name="adj1" fmla="val 18750"/>
              <a:gd name="adj2" fmla="val -8333"/>
              <a:gd name="adj3" fmla="val -244176"/>
              <a:gd name="adj4" fmla="val 3528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Waiting Time = Turnaround time - Burst Time</a:t>
            </a:r>
            <a:endParaRPr lang="en-IN" dirty="0"/>
          </a:p>
        </p:txBody>
      </p:sp>
    </p:spTree>
    <p:extLst>
      <p:ext uri="{BB962C8B-B14F-4D97-AF65-F5344CB8AC3E}">
        <p14:creationId xmlns:p14="http://schemas.microsoft.com/office/powerpoint/2010/main" val="6806036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7367-5DB7-2819-F5F6-274AB904BCC6}"/>
              </a:ext>
            </a:extLst>
          </p:cNvPr>
          <p:cNvSpPr>
            <a:spLocks noGrp="1"/>
          </p:cNvSpPr>
          <p:nvPr>
            <p:ph type="title"/>
          </p:nvPr>
        </p:nvSpPr>
        <p:spPr/>
        <p:txBody>
          <a:bodyPr/>
          <a:lstStyle/>
          <a:p>
            <a:r>
              <a:rPr lang="en-IN" dirty="0"/>
              <a:t>FCFS Example</a:t>
            </a:r>
          </a:p>
        </p:txBody>
      </p:sp>
      <p:sp>
        <p:nvSpPr>
          <p:cNvPr id="4" name="Content Placeholder 3">
            <a:extLst>
              <a:ext uri="{FF2B5EF4-FFF2-40B4-BE49-F238E27FC236}">
                <a16:creationId xmlns:a16="http://schemas.microsoft.com/office/drawing/2014/main" id="{1708AF2D-C8AF-A056-5483-244F0A62DCFB}"/>
              </a:ext>
            </a:extLst>
          </p:cNvPr>
          <p:cNvSpPr>
            <a:spLocks noGrp="1"/>
          </p:cNvSpPr>
          <p:nvPr>
            <p:ph idx="1"/>
          </p:nvPr>
        </p:nvSpPr>
        <p:spPr/>
        <p:txBody>
          <a:bodyPr/>
          <a:lstStyle/>
          <a:p>
            <a:endParaRPr lang="en-IN"/>
          </a:p>
        </p:txBody>
      </p:sp>
      <p:pic>
        <p:nvPicPr>
          <p:cNvPr id="14340" name="Picture 4" descr="Lightbox">
            <a:extLst>
              <a:ext uri="{FF2B5EF4-FFF2-40B4-BE49-F238E27FC236}">
                <a16:creationId xmlns:a16="http://schemas.microsoft.com/office/drawing/2014/main" id="{BE0E7EF6-9D8E-04FF-428C-03129243E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64054"/>
            <a:ext cx="10093503" cy="515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681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7803</TotalTime>
  <Words>14416</Words>
  <Application>Microsoft Office PowerPoint</Application>
  <PresentationFormat>Widescreen</PresentationFormat>
  <Paragraphs>1607</Paragraphs>
  <Slides>227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227</vt:i4>
      </vt:variant>
    </vt:vector>
  </HeadingPairs>
  <TitlesOfParts>
    <vt:vector size="232" baseType="lpstr">
      <vt:lpstr>Arial</vt:lpstr>
      <vt:lpstr>Calibri</vt:lpstr>
      <vt:lpstr>Calibri Light</vt:lpstr>
      <vt:lpstr>roboto</vt:lpstr>
      <vt:lpstr>Office Theme</vt:lpstr>
      <vt:lpstr>Concepts of Operating Systems</vt:lpstr>
      <vt:lpstr>Session 1: Introduction to Operating Systems</vt:lpstr>
      <vt:lpstr>Introduction to OS Concepts</vt:lpstr>
      <vt:lpstr>Operating System versus Application Software</vt:lpstr>
      <vt:lpstr>Why are High-level Languages Portable?</vt:lpstr>
      <vt:lpstr>Why is OS Hardware-dependent?</vt:lpstr>
      <vt:lpstr>Different Components of an OS</vt:lpstr>
      <vt:lpstr>Computer System Structure – 4 Components</vt:lpstr>
      <vt:lpstr>Computer System – Four Components</vt:lpstr>
      <vt:lpstr>Examples of OS</vt:lpstr>
      <vt:lpstr>Main Functions of Operating Systems</vt:lpstr>
      <vt:lpstr>Kernel</vt:lpstr>
      <vt:lpstr>User Mode and Kernel Mode (Diagram on Next Slide)</vt:lpstr>
      <vt:lpstr>User Mode and Kernel Mode</vt:lpstr>
      <vt:lpstr>User Mode and Kernel Mode</vt:lpstr>
      <vt:lpstr>User Space and Kernel Space</vt:lpstr>
      <vt:lpstr>User Space and Kernel Space</vt:lpstr>
      <vt:lpstr>User Mode to Kernel Mode Transition</vt:lpstr>
      <vt:lpstr>Kernel Mode versus User Mode</vt:lpstr>
      <vt:lpstr>Interrupt Example</vt:lpstr>
      <vt:lpstr>Handling interrupts</vt:lpstr>
      <vt:lpstr>How does the CPU know which ISR to call?</vt:lpstr>
      <vt:lpstr>Interrupt Vector Table</vt:lpstr>
      <vt:lpstr>Interrupts and System Calls</vt:lpstr>
      <vt:lpstr>Session 2: Introduction to Linux</vt:lpstr>
      <vt:lpstr>Unix</vt:lpstr>
      <vt:lpstr>Unix Progression</vt:lpstr>
      <vt:lpstr>Free Software Foundation (FSF)</vt:lpstr>
      <vt:lpstr>Linux History</vt:lpstr>
      <vt:lpstr>Installing Linux – Multiple Options</vt:lpstr>
      <vt:lpstr>Linux Distributions (“Distros”)</vt:lpstr>
      <vt:lpstr>Linux Command Line</vt:lpstr>
      <vt:lpstr>The Shell Prompt</vt:lpstr>
      <vt:lpstr>Filesystem Tree</vt:lpstr>
      <vt:lpstr>The Root Directory</vt:lpstr>
      <vt:lpstr>The Current Directory</vt:lpstr>
      <vt:lpstr>The Home Directory</vt:lpstr>
      <vt:lpstr>Other Directory Commands</vt:lpstr>
      <vt:lpstr>More Directory Commands</vt:lpstr>
      <vt:lpstr>More Directory Commands</vt:lpstr>
      <vt:lpstr>More Directory Commands</vt:lpstr>
      <vt:lpstr>More Directory Commands</vt:lpstr>
      <vt:lpstr>PowerPoint Presentation</vt:lpstr>
      <vt:lpstr>How to Specify Who to Give Permissions To?</vt:lpstr>
      <vt:lpstr>File Permission Examples</vt:lpstr>
      <vt:lpstr>File Permissions in Binary</vt:lpstr>
      <vt:lpstr>Understanding Numeric File Permissions</vt:lpstr>
      <vt:lpstr>What is a Shell Script?</vt:lpstr>
      <vt:lpstr>Redirection using Pipe</vt:lpstr>
      <vt:lpstr>Redirection using &gt;</vt:lpstr>
      <vt:lpstr>The select Command and the PS3 (Prompt for Select command) Variable</vt:lpstr>
      <vt:lpstr>Variables</vt:lpstr>
      <vt:lpstr>User-defined Variables</vt:lpstr>
      <vt:lpstr>Variable Examples – Note the Difference</vt:lpstr>
      <vt:lpstr>Variable Examples – Strings and Spaces</vt:lpstr>
      <vt:lpstr>Reading Multiple Inputs in User Variables</vt:lpstr>
      <vt:lpstr>Reading Multiple Inputs in User Variables – Better Formatted</vt:lpstr>
      <vt:lpstr>Using echo with read</vt:lpstr>
      <vt:lpstr>Adding Prompt to the read Command</vt:lpstr>
      <vt:lpstr>Session 3: Shell Programming</vt:lpstr>
      <vt:lpstr>Conditions – if Statement</vt:lpstr>
      <vt:lpstr>Same Example using if-else</vt:lpstr>
      <vt:lpstr>Check If a Number is Positive or Negative</vt:lpstr>
      <vt:lpstr>Check If a Number if Even or Odd</vt:lpstr>
      <vt:lpstr>Calculate Average using Bash Calculator</vt:lpstr>
      <vt:lpstr>for Loop</vt:lpstr>
      <vt:lpstr>C-Style for Loop</vt:lpstr>
      <vt:lpstr>while Command</vt:lpstr>
      <vt:lpstr>Table of a Number</vt:lpstr>
      <vt:lpstr>until Example</vt:lpstr>
      <vt:lpstr>break Example</vt:lpstr>
      <vt:lpstr>grep – Searching through text</vt:lpstr>
      <vt:lpstr>Another Example</vt:lpstr>
      <vt:lpstr>More Examples</vt:lpstr>
      <vt:lpstr>Sessions 4-6: Process Management</vt:lpstr>
      <vt:lpstr>Program and Process</vt:lpstr>
      <vt:lpstr>Process Concept</vt:lpstr>
      <vt:lpstr>Process Management</vt:lpstr>
      <vt:lpstr>Process in Memory</vt:lpstr>
      <vt:lpstr>Process States</vt:lpstr>
      <vt:lpstr>Process Control Block (PCB)</vt:lpstr>
      <vt:lpstr>Process Scheduling</vt:lpstr>
      <vt:lpstr>Scheduling Queues</vt:lpstr>
      <vt:lpstr>Process Scheduling</vt:lpstr>
      <vt:lpstr>Scheduling Queues</vt:lpstr>
      <vt:lpstr>Scheduler Types</vt:lpstr>
      <vt:lpstr>Long Term Scheduler</vt:lpstr>
      <vt:lpstr>Short Term Scheduler</vt:lpstr>
      <vt:lpstr>Medium Term Scheduler</vt:lpstr>
      <vt:lpstr>Swapping</vt:lpstr>
      <vt:lpstr>CPU Scheduling (i.e. Short Term Scheduling)</vt:lpstr>
      <vt:lpstr>Criteria for a Good CPU Scheduling Algorithm</vt:lpstr>
      <vt:lpstr>Scheduling Algorithms</vt:lpstr>
      <vt:lpstr>Preemptive and Non-preemptive Algorithms</vt:lpstr>
      <vt:lpstr>First Come First Serve (FCFS)</vt:lpstr>
      <vt:lpstr>Measuring Process Timings</vt:lpstr>
      <vt:lpstr>Gantt Chart Concept</vt:lpstr>
      <vt:lpstr>Example</vt:lpstr>
      <vt:lpstr>FCFS Example</vt:lpstr>
      <vt:lpstr>FCFS Problem</vt:lpstr>
      <vt:lpstr>Solution </vt:lpstr>
      <vt:lpstr>Round Robin (RR)</vt:lpstr>
      <vt:lpstr>Round Robin (RR) – Key Points</vt:lpstr>
      <vt:lpstr>Round Robin (RR) Example</vt:lpstr>
      <vt:lpstr>Explanation</vt:lpstr>
      <vt:lpstr>Gantt Chart</vt:lpstr>
      <vt:lpstr>Round Robin – Summary</vt:lpstr>
      <vt:lpstr>Priority Scheduling</vt:lpstr>
      <vt:lpstr>Priority Scheduling Example</vt:lpstr>
      <vt:lpstr>Priority Scheduling – Problem</vt:lpstr>
      <vt:lpstr>Solution</vt:lpstr>
      <vt:lpstr>Explanation</vt:lpstr>
      <vt:lpstr>Priority Scheduling – Points</vt:lpstr>
      <vt:lpstr>Earliest Deadline First (EDF) Scheduling</vt:lpstr>
      <vt:lpstr>Linux and Process-related Commands</vt:lpstr>
      <vt:lpstr>Process Creation Commands – fork, waitpid, and exec</vt:lpstr>
      <vt:lpstr>Illustration of fork, waitpid and exec</vt:lpstr>
      <vt:lpstr>A Highly Simplified Shell</vt:lpstr>
      <vt:lpstr>Testing fork, waitpid and exec</vt:lpstr>
      <vt:lpstr>fork_test.c</vt:lpstr>
      <vt:lpstr>getpid.c</vt:lpstr>
      <vt:lpstr>exec.c</vt:lpstr>
      <vt:lpstr>Sample Execution</vt:lpstr>
      <vt:lpstr>Zombie Process</vt:lpstr>
      <vt:lpstr>zombie.c</vt:lpstr>
      <vt:lpstr>Orphan Process</vt:lpstr>
      <vt:lpstr>orphan.c</vt:lpstr>
      <vt:lpstr>Session 7: Signals and Threads</vt:lpstr>
      <vt:lpstr>Signals</vt:lpstr>
      <vt:lpstr>Signal Example</vt:lpstr>
      <vt:lpstr>Signal Handler</vt:lpstr>
      <vt:lpstr>C Program: signal_example.c</vt:lpstr>
      <vt:lpstr>Running the Program</vt:lpstr>
      <vt:lpstr>Explanation</vt:lpstr>
      <vt:lpstr>Absence of Signal Function: signal_example_endless.c</vt:lpstr>
      <vt:lpstr>Running the Example</vt:lpstr>
      <vt:lpstr>Now Killing the Process by sending a SIGTERM Signal through the kill Command </vt:lpstr>
      <vt:lpstr>Processes and Threads</vt:lpstr>
      <vt:lpstr>Processes and Threads</vt:lpstr>
      <vt:lpstr>Single-Threaded and Multi-Threaded Processes</vt:lpstr>
      <vt:lpstr>Multithreaded Server</vt:lpstr>
      <vt:lpstr>Example</vt:lpstr>
      <vt:lpstr>The clone Function</vt:lpstr>
      <vt:lpstr>Threads in Linux: clone.c</vt:lpstr>
      <vt:lpstr>Running the Example</vt:lpstr>
      <vt:lpstr>User and Kernel Threads</vt:lpstr>
      <vt:lpstr>Many-to-One Model</vt:lpstr>
      <vt:lpstr>One-to-One Model</vt:lpstr>
      <vt:lpstr>Many-to-Many Model</vt:lpstr>
      <vt:lpstr>Using the Posix Thread (pthread) function – pthread.c</vt:lpstr>
      <vt:lpstr>Code Explanation</vt:lpstr>
      <vt:lpstr>Multithreading Example – multithread.c</vt:lpstr>
      <vt:lpstr>Thread Synchronization</vt:lpstr>
      <vt:lpstr>Thread Synchronization Problem – Example</vt:lpstr>
      <vt:lpstr>Thread Synchronization Problem – Solution</vt:lpstr>
      <vt:lpstr>thread_1.c (Single-threaded)</vt:lpstr>
      <vt:lpstr>thread_2.c (Multithreading used, no Synchronization)</vt:lpstr>
      <vt:lpstr>thread_3.c (Multithreading used with Synchronization)</vt:lpstr>
      <vt:lpstr>Sessions 8, 9 and 10: Memory Management and Virtual Memory</vt:lpstr>
      <vt:lpstr>Main Memory: Basic Concepts</vt:lpstr>
      <vt:lpstr>Memory</vt:lpstr>
      <vt:lpstr>Memory Example</vt:lpstr>
      <vt:lpstr>Memory Hierarchy</vt:lpstr>
      <vt:lpstr>Technologies used in Memory Design</vt:lpstr>
      <vt:lpstr>Static RAM (SRAM)</vt:lpstr>
      <vt:lpstr>Dynamic RAM (DRAM)</vt:lpstr>
      <vt:lpstr>Read Only Memory (ROM)</vt:lpstr>
      <vt:lpstr>Contiguous and Dynamic Memory Allocation</vt:lpstr>
      <vt:lpstr>Contiguous Memory Allocation</vt:lpstr>
      <vt:lpstr>Dynamic Memory Allocation</vt:lpstr>
      <vt:lpstr>Fragmentation</vt:lpstr>
      <vt:lpstr>Compaction</vt:lpstr>
      <vt:lpstr>Segmentation</vt:lpstr>
      <vt:lpstr>Segmentation</vt:lpstr>
      <vt:lpstr>Memory and Protection</vt:lpstr>
      <vt:lpstr>Memory and Protection: Example</vt:lpstr>
      <vt:lpstr>Trap Concept</vt:lpstr>
      <vt:lpstr>Logical and Physical Address Space</vt:lpstr>
      <vt:lpstr>Segmentation Example</vt:lpstr>
      <vt:lpstr>Segmentation Example</vt:lpstr>
      <vt:lpstr>Virtual Memory and Paging</vt:lpstr>
      <vt:lpstr>Virtual memory – The need</vt:lpstr>
      <vt:lpstr>Virtual memory – The need</vt:lpstr>
      <vt:lpstr>Main Memory and Addressable Memory</vt:lpstr>
      <vt:lpstr>Separating address space and memory locations – Virtual Memory!</vt:lpstr>
      <vt:lpstr>Virtual Memory – Benefits</vt:lpstr>
      <vt:lpstr>Understanding virtual memory</vt:lpstr>
      <vt:lpstr>More terminology</vt:lpstr>
      <vt:lpstr>Divide Virtual Memory into Pages and Physical Memory into Page Frames</vt:lpstr>
      <vt:lpstr>Page Replacement – Basic idea</vt:lpstr>
      <vt:lpstr>Page Replacement algorithms</vt:lpstr>
      <vt:lpstr>Thrashing concept</vt:lpstr>
      <vt:lpstr>Session 11: Deadlocks</vt:lpstr>
      <vt:lpstr>Deadlock</vt:lpstr>
      <vt:lpstr>Necessary Conditions for a Deadlock</vt:lpstr>
      <vt:lpstr>Deadlock Prevention and Avoidance</vt:lpstr>
      <vt:lpstr>Deadlock Prevention</vt:lpstr>
      <vt:lpstr>Deadlock Prevention</vt:lpstr>
      <vt:lpstr>Deadlock Prevention</vt:lpstr>
      <vt:lpstr>Deadlock Prevention</vt:lpstr>
      <vt:lpstr>Deadlock Avoidance</vt:lpstr>
      <vt:lpstr>Banker’s Algorithm for Deadlock Avoidance</vt:lpstr>
      <vt:lpstr>Second Scenario</vt:lpstr>
      <vt:lpstr>Banker’s Algorithm in Operating Systems</vt:lpstr>
      <vt:lpstr>Banker’s Algorithm – Step 1</vt:lpstr>
      <vt:lpstr>Banker’s Algorithm – Step 2</vt:lpstr>
      <vt:lpstr>Banker’s Algorithm – Step 3</vt:lpstr>
      <vt:lpstr>Banker’s Algorithm – Step 3</vt:lpstr>
      <vt:lpstr>Semaphore</vt:lpstr>
      <vt:lpstr>Understanding Semaphore</vt:lpstr>
      <vt:lpstr>Semaphore Operations</vt:lpstr>
      <vt:lpstr>Wait and Signal  Operations</vt:lpstr>
      <vt:lpstr>Mutual Exclusion (Mutex)</vt:lpstr>
      <vt:lpstr>General Mutex Operation</vt:lpstr>
      <vt:lpstr>Semaphore versus Mutex</vt:lpstr>
      <vt:lpstr>Main Differences</vt:lpstr>
      <vt:lpstr>Producer-Consumer Problem</vt:lpstr>
      <vt:lpstr>Producer-Consumer Problem</vt:lpstr>
      <vt:lpstr>The Variables</vt:lpstr>
      <vt:lpstr>Race Condition</vt:lpstr>
      <vt:lpstr>semaphore.py</vt:lpstr>
      <vt:lpstr>mutex.py</vt:lpstr>
      <vt:lpstr>Inter Process Communication (IPC)</vt:lpstr>
      <vt:lpstr>Message Queues</vt:lpstr>
      <vt:lpstr>Message Passing versus Shared Memory</vt:lpstr>
      <vt:lpstr>Shared Memory Systems</vt:lpstr>
      <vt:lpstr>Message Passing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Concepts of Operating Systems</dc:title>
  <dc:creator>Atul Kahate</dc:creator>
  <cp:lastModifiedBy>Atul Kahate</cp:lastModifiedBy>
  <cp:revision>118</cp:revision>
  <dcterms:created xsi:type="dcterms:W3CDTF">2022-10-17T11:05:40Z</dcterms:created>
  <dcterms:modified xsi:type="dcterms:W3CDTF">2023-01-24T08:13:11Z</dcterms:modified>
</cp:coreProperties>
</file>